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02902-CD64-4BCA-9A23-AD6293DB96E7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3BC37-76B5-4818-91D4-E852CC90411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600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3BE0EA-AF0F-4FB2-9972-94EB1E37D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C3182B-9A77-4CEA-917F-216135E77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C65E32-4F2B-4FDA-B3A0-509F5D021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CDB5A5-E3C1-4822-93AB-6E9BCCF3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FC4C52-59C6-493F-85FB-3083AD0C7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41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C83B5-07C2-4E45-81BF-C583784F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3AFD99-F287-485D-9FEE-B6CB469D6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19227F-E522-4965-8ED8-7D40D872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78F711-FBEB-422A-8805-F71849735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D811C8-33A3-446E-BCF6-8F02578B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947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AA0679-F8AA-4EE3-85DA-34035312E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18D5B5-BBEC-4E99-A5ED-A1F7CF671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3A68D-A2F8-4722-82AC-064EDE2A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99267-652E-4C0A-8480-5ED0FAA6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DAFCB-6B7B-4C8A-B8E3-F1792377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936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81BB5-D2DD-4CCE-91C5-A488D95B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F62C89-758E-4814-AAF3-F85F155E4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CC350A-0108-48CE-9C87-9A866F72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0A0B5-1DD0-4526-B926-93ED4C0F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CBA74-EC50-44B1-AA84-149A0EDD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996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970D8-32AD-4574-AA92-FFD58B8E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27672-E613-4A7F-9404-154333E5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C28CBE-5512-4F1D-8F4B-D1884482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B44322-1657-47C3-96BB-2D52FE6B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54EE39-6E6A-42BD-8B4D-EFDBD805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352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2A179B-BFDF-47AD-9DD7-EF99513D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6AAFC9-91E3-4299-932E-E0509BF34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257C9-3D53-4BBF-96D0-C283F4ADB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D71BAC-5866-430F-9004-4EE33E4C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9853F-FDA2-4827-9278-941001C7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A2554E-22C1-4478-9866-887D1485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579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B0985-7D93-448F-B1EF-7ABD33E3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E030CC-3822-46FF-800E-96C269B10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0CF35DF-AB64-43A8-9816-58F2A9192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9D99DB-24FF-4BB2-AD8B-BDE6FCAA6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239BCB-0CB0-4CF3-9766-DEFDF262C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1809FF-DBBA-47E2-9830-88354352E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EB3A47-B370-479B-8EBF-3659CC9D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AF413E-458F-44DE-9C59-AE76BD3C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448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0F1C6-A599-47E8-95C1-4AF39E37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7DFEA1-CF73-4229-B9E7-D011282B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C9AA96-B1EA-4302-A8D0-BD983563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DF366F-D9D9-47DC-8F95-32A9C927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575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BD6DBA7-DCF9-4DC6-8C85-0C78C4E3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33640FD-5A91-4F98-96F4-800A7A943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99E309-9C39-493D-9B4F-C48E9526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278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7766C-0153-47A6-A6EC-ACCAE57D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C5F7CD-15DB-4E33-9BA9-75C568D0D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102AA6-8D94-494D-AED8-A0325BBE1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E89D0F-956D-4498-93A0-585EF438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B9770E-82F0-4FE4-9EDB-61C65725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C566B-D024-4C92-8D16-84DC19B2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9853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ACEE6-9EB6-4F80-AB8F-3ADC2B3D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E74EED-9E42-43F6-BEE9-6E6846282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343DC6-2CF5-457C-886F-53173958A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7CA2CB-FC5B-4624-9C02-F860DA3B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B75B6-64C7-4ADF-ADC7-94FCFC07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E1284-AA4B-47E7-8891-492BFE3E3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1637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BA04AE-35CC-4F47-AC95-A222DD56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CEBF3A-B823-4967-B23D-A85408834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794EEB-C92F-4F7B-9362-0672C623D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0CE51-9DE1-4DCA-ADEF-727BFE1972A5}" type="datetimeFigureOut">
              <a:rPr lang="es-EC" smtClean="0"/>
              <a:t>10/7/2025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9162D2-30F4-4996-9358-088A6C34C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F2BDD7-D977-4158-A98D-4B62A47AF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A51FF-5070-4E0C-850F-9F3D85D0B9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614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85E7E5-34DE-42A2-92DD-E2EEB820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222" y="0"/>
            <a:ext cx="6941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9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9BD0B-B87B-4B7A-A424-F55ADACA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" y="410845"/>
            <a:ext cx="636270" cy="5132705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AGOSTO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6B8FC4-AACE-49C0-87F1-EA35B6A9AE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"/>
            <a:ext cx="2263139" cy="3154680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E721CA-50BE-49D7-B486-E5964CA912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68580"/>
            <a:ext cx="3303270" cy="323469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CD577F-8D4D-4B0E-B4B3-31899C621DB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68580"/>
            <a:ext cx="3589020" cy="320040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A9069AF-0FBF-4D93-80C8-4B1C2B8BF8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405554" cy="3303269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005E36-B487-4FB5-929F-A73E57029C7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830" y="3440431"/>
            <a:ext cx="2484120" cy="334898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D507DFE-AFA7-4F4B-94D5-E1AA02F6383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236" y="3440431"/>
            <a:ext cx="2440940" cy="3348989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158FDB-3FC5-45D2-A878-29475C51F680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350" y="3429000"/>
            <a:ext cx="2484120" cy="3348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864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E323D-0E53-4792-987F-2EE2C93D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0"/>
            <a:ext cx="506437" cy="6658708"/>
          </a:xfrm>
        </p:spPr>
        <p:txBody>
          <a:bodyPr>
            <a:normAutofit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SEPTIEMBRE</a:t>
            </a:r>
            <a:endParaRPr lang="es-EC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95458D-F268-4523-918F-E9D638098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"/>
            <a:ext cx="10515600" cy="6283569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FIESTAS DE PARROQUIALIZACION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4ECE3D-C6B1-497B-8FF7-E7072B7CA8F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0614"/>
            <a:ext cx="3147646" cy="5322278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B3CBA9-6147-473C-A3CF-CFFAAE5327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5" y="808892"/>
            <a:ext cx="3147646" cy="533400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16A5FBC-54F6-4284-A0F1-07C5756431A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782" y="808892"/>
            <a:ext cx="4386777" cy="5333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41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D1E5F-B0ED-4E1A-8401-AF7B97F8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251460"/>
            <a:ext cx="487680" cy="609219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SEPTIEMBRE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9A15B4D-D98A-41A8-81B4-261544DBC8B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6"/>
          <a:stretch/>
        </p:blipFill>
        <p:spPr bwMode="auto">
          <a:xfrm>
            <a:off x="799407" y="525079"/>
            <a:ext cx="3692583" cy="5349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A9F7CF-3094-4B88-A38B-920826B217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377" y="525080"/>
            <a:ext cx="4082733" cy="534994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C8FA227-D130-43BC-8930-B5398FD86E8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"/>
          <a:stretch/>
        </p:blipFill>
        <p:spPr bwMode="auto">
          <a:xfrm>
            <a:off x="9187497" y="525079"/>
            <a:ext cx="2665413" cy="5349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194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B101C-4D2D-4EF7-9EE6-03489BF8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5750"/>
            <a:ext cx="560070" cy="4011929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OCTUBRE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21E170A-B8F9-4D5C-91AF-BCFF3086070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/>
          <a:stretch/>
        </p:blipFill>
        <p:spPr bwMode="auto">
          <a:xfrm>
            <a:off x="163856" y="4506480"/>
            <a:ext cx="1985276" cy="218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D5C585-22EE-408E-A20A-DD57C63D141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3914" r="2888" b="25702"/>
          <a:stretch/>
        </p:blipFill>
        <p:spPr bwMode="auto">
          <a:xfrm>
            <a:off x="2651760" y="4610389"/>
            <a:ext cx="2671470" cy="2182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CC5219-6B5F-419F-B49A-780684A9EFA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2" y="189633"/>
            <a:ext cx="4507652" cy="4171949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5D6C5E-1A1D-44E9-B421-608E787BFBB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/>
          <a:stretch/>
        </p:blipFill>
        <p:spPr bwMode="auto">
          <a:xfrm>
            <a:off x="5227746" y="205740"/>
            <a:ext cx="3759200" cy="41719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D99DC0-8F46-4B74-B1BA-5362AB9C166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5596" y="104141"/>
            <a:ext cx="2782545" cy="4257442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99A02ED-9ED6-4BE3-8017-690C381B213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81" y="4506480"/>
            <a:ext cx="2782546" cy="228600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9367C6-18B1-44C9-9FBB-85FFDF65AB9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3793"/>
          <a:stretch/>
        </p:blipFill>
        <p:spPr bwMode="auto">
          <a:xfrm>
            <a:off x="8623078" y="4619916"/>
            <a:ext cx="3405064" cy="2133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632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78A8F-9A55-4909-AAC7-C14E5FD1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5790" cy="6092190"/>
          </a:xfrm>
        </p:spPr>
        <p:txBody>
          <a:bodyPr>
            <a:normAutofit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NOVIEMBRE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3C62671-FD20-47D5-B4B2-3CA3C0F04F7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3" y="1008965"/>
            <a:ext cx="2680147" cy="4840069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5C1C69-39BE-4CF7-8B13-80564A6B46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02" y="1008965"/>
            <a:ext cx="3756472" cy="4794350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8E663C-2455-44B0-8F8B-8D86838D3224}"/>
              </a:ext>
            </a:extLst>
          </p:cNvPr>
          <p:cNvSpPr txBox="1"/>
          <p:nvPr/>
        </p:nvSpPr>
        <p:spPr>
          <a:xfrm>
            <a:off x="991646" y="151268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APOYO CENTRO DE SALUD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22450B-C9F7-4FBD-AD0D-29D22C2AFF41}"/>
              </a:ext>
            </a:extLst>
          </p:cNvPr>
          <p:cNvSpPr txBox="1"/>
          <p:nvPr/>
        </p:nvSpPr>
        <p:spPr>
          <a:xfrm>
            <a:off x="3897629" y="313966"/>
            <a:ext cx="363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DIA DEL ADULTO MAYOR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5368F1-67D6-4B5A-A06B-DB732AE0F4B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206" y="920650"/>
            <a:ext cx="3855532" cy="4794349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091D9EE-225B-4478-9F8E-5719D3F5A45F}"/>
              </a:ext>
            </a:extLst>
          </p:cNvPr>
          <p:cNvSpPr txBox="1"/>
          <p:nvPr/>
        </p:nvSpPr>
        <p:spPr>
          <a:xfrm>
            <a:off x="8309610" y="397101"/>
            <a:ext cx="301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MARATON NAVIDEÑA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747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D6A0D-0B97-4390-BD5C-EE7E9A14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" y="1"/>
            <a:ext cx="613410" cy="6069330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DICIEMBRE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8BE346B-D96C-4529-94FA-94E576A7623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 bwMode="auto">
          <a:xfrm>
            <a:off x="1005115" y="748088"/>
            <a:ext cx="3555455" cy="5321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8D40F9F-1E1D-4B79-B77C-4ECD0FE57928}"/>
              </a:ext>
            </a:extLst>
          </p:cNvPr>
          <p:cNvSpPr txBox="1"/>
          <p:nvPr/>
        </p:nvSpPr>
        <p:spPr>
          <a:xfrm flipH="1">
            <a:off x="838199" y="160020"/>
            <a:ext cx="372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NAVIDAD CON NUESTROS ADULTOS MAYORES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806E65-75A3-4CAC-A1B1-2EDE2AE6021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1"/>
          <a:stretch/>
        </p:blipFill>
        <p:spPr bwMode="auto">
          <a:xfrm>
            <a:off x="4892041" y="557350"/>
            <a:ext cx="2128202" cy="2572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47D31A-857B-4A96-96EE-9D38DFB32721}"/>
              </a:ext>
            </a:extLst>
          </p:cNvPr>
          <p:cNvSpPr txBox="1"/>
          <p:nvPr/>
        </p:nvSpPr>
        <p:spPr>
          <a:xfrm>
            <a:off x="4892041" y="188018"/>
            <a:ext cx="514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      AGASAJO EN LAS COMUNIDADES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DEE1490-DCEA-401A-8485-AF9152AA070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8"/>
          <a:stretch/>
        </p:blipFill>
        <p:spPr bwMode="auto">
          <a:xfrm>
            <a:off x="7210425" y="557350"/>
            <a:ext cx="1977390" cy="2520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8E929E2-F96A-4D21-9E4C-3C641C659FE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/>
          <a:stretch/>
        </p:blipFill>
        <p:spPr bwMode="auto">
          <a:xfrm>
            <a:off x="9462453" y="539916"/>
            <a:ext cx="1917700" cy="2411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81D8A8-2018-44AB-B503-ED304F39D21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81" y="3223260"/>
            <a:ext cx="1882775" cy="2846070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EBDCBAD-9804-4550-AE06-1AFBF27DB3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720" y="3223259"/>
            <a:ext cx="2284095" cy="2846071"/>
          </a:xfrm>
          <a:prstGeom prst="rect">
            <a:avLst/>
          </a:prstGeom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5C8936E4-57EC-41F7-967C-27E7221F9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D21758D-7080-4AB4-9888-A30244229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2452" y="3129973"/>
            <a:ext cx="2504757" cy="29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5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D72F51D-38A5-4691-860E-9B344C87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21" y="-52388"/>
            <a:ext cx="10323689" cy="58070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8CD039-3716-4078-94AB-44EAA1F9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s-ES" dirty="0"/>
            </a:b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D86A33-485E-42B4-8BE7-9C7E6F8D2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310" y="0"/>
            <a:ext cx="3743819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>
                <a:solidFill>
                  <a:srgbClr val="FF0000"/>
                </a:solidFill>
              </a:rPr>
              <a:t>    </a:t>
            </a:r>
            <a:r>
              <a:rPr lang="es-ES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ROCIO BERNAL</a:t>
            </a:r>
          </a:p>
          <a:p>
            <a:pPr marL="0" indent="0" algn="ctr">
              <a:buNone/>
            </a:pPr>
            <a:r>
              <a:rPr lang="es-ES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PRESIDENTA DE LA COMISION DE SOCIALES</a:t>
            </a:r>
          </a:p>
          <a:p>
            <a:pPr marL="0" indent="0" algn="ctr">
              <a:buNone/>
            </a:pPr>
            <a:r>
              <a:rPr lang="es-ES" b="1" i="1" dirty="0">
                <a:solidFill>
                  <a:srgbClr val="FFFF00"/>
                </a:solidFill>
                <a:latin typeface="Arial Black" panose="020B0A04020102020204" pitchFamily="34" charset="0"/>
              </a:rPr>
              <a:t>ADMINISTRACION 2023-2027</a:t>
            </a:r>
          </a:p>
        </p:txBody>
      </p:sp>
      <p:sp>
        <p:nvSpPr>
          <p:cNvPr id="7" name="Corazón 6">
            <a:extLst>
              <a:ext uri="{FF2B5EF4-FFF2-40B4-BE49-F238E27FC236}">
                <a16:creationId xmlns:a16="http://schemas.microsoft.com/office/drawing/2014/main" id="{724E3292-A729-4199-84DE-9945DC0B4DBF}"/>
              </a:ext>
            </a:extLst>
          </p:cNvPr>
          <p:cNvSpPr/>
          <p:nvPr/>
        </p:nvSpPr>
        <p:spPr>
          <a:xfrm>
            <a:off x="7578090" y="2851150"/>
            <a:ext cx="2872034" cy="267906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MUCHAS GRACIAS POR SU ATENCION!!</a:t>
            </a:r>
            <a:r>
              <a:rPr lang="es-ES" dirty="0">
                <a:solidFill>
                  <a:srgbClr val="FF0000"/>
                </a:solidFill>
              </a:rPr>
              <a:t>S</a:t>
            </a:r>
            <a:endParaRPr lang="es-EC" dirty="0">
              <a:solidFill>
                <a:srgbClr val="FF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39D46F-92F3-4441-99F7-BB80D9EFF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21" y="0"/>
            <a:ext cx="2071229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67F83-2F58-424B-AB16-1926CEBA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>
                <a:latin typeface="Arial Black" panose="020B0A04020102020204" pitchFamily="34" charset="0"/>
              </a:rPr>
              <a:t>RENDICION</a:t>
            </a:r>
            <a:r>
              <a:rPr lang="es-ES" sz="3200" dirty="0"/>
              <a:t> </a:t>
            </a:r>
            <a:r>
              <a:rPr lang="es-ES" sz="3200" dirty="0">
                <a:latin typeface="Arial Black" panose="020B0A04020102020204" pitchFamily="34" charset="0"/>
              </a:rPr>
              <a:t>DE CUENTAS DEL AÑO 2024</a:t>
            </a:r>
            <a:endParaRPr lang="es-EC" sz="3200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DBC5B0-EC5C-4646-9B13-D88494E232C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42900" y="2552064"/>
            <a:ext cx="662940" cy="4477385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latin typeface="Arial Black" panose="020B0A04020102020204" pitchFamily="34" charset="0"/>
              </a:rPr>
              <a:t>ENERO</a:t>
            </a:r>
            <a:endParaRPr lang="es-EC" dirty="0"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43B825-D4C5-41D7-B8C1-5E1695BEBE9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73"/>
          <a:stretch/>
        </p:blipFill>
        <p:spPr bwMode="auto">
          <a:xfrm>
            <a:off x="895348" y="1738193"/>
            <a:ext cx="2865121" cy="2570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D1E3F01-06E3-4758-BB0D-E6A58BE0F5A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419"/>
          <a:stretch/>
        </p:blipFill>
        <p:spPr bwMode="auto">
          <a:xfrm>
            <a:off x="3928110" y="1738192"/>
            <a:ext cx="3733800" cy="4092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B50B33-EB9C-473B-9BEA-EDB1F2F626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1" y="2414351"/>
            <a:ext cx="3234690" cy="2649139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9ABD93-8300-409C-820B-65E26C732135}"/>
              </a:ext>
            </a:extLst>
          </p:cNvPr>
          <p:cNvSpPr txBox="1"/>
          <p:nvPr/>
        </p:nvSpPr>
        <p:spPr>
          <a:xfrm>
            <a:off x="828674" y="1368861"/>
            <a:ext cx="573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                  VISITA DEL PREFECTO</a:t>
            </a:r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756586-ED17-46FB-BFB1-7F2AE05B9A45}"/>
              </a:ext>
            </a:extLst>
          </p:cNvPr>
          <p:cNvSpPr txBox="1"/>
          <p:nvPr/>
        </p:nvSpPr>
        <p:spPr>
          <a:xfrm>
            <a:off x="8441055" y="1491022"/>
            <a:ext cx="244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INAGURACION DE NUEVAS OFICINAS DEL REGISTRO CIVIL</a:t>
            </a:r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9B06B61-2D5E-422D-A03E-30AB22C52D9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8" y="4446270"/>
            <a:ext cx="2752090" cy="2411730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39BA9DD-3EBC-4C3B-9374-F8CEDE32AC06}"/>
              </a:ext>
            </a:extLst>
          </p:cNvPr>
          <p:cNvSpPr txBox="1"/>
          <p:nvPr/>
        </p:nvSpPr>
        <p:spPr>
          <a:xfrm>
            <a:off x="4389120" y="6252210"/>
            <a:ext cx="327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MIES</a:t>
            </a:r>
            <a:endParaRPr lang="es-EC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259DD872-D92B-4CA0-9BDF-40366775F21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647438" y="6436876"/>
            <a:ext cx="74168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90528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2B74D-6C92-4663-8C27-3376A94F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" y="365125"/>
            <a:ext cx="480060" cy="4092575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FEBRERO</a:t>
            </a:r>
            <a:endParaRPr lang="es-EC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0A7FF9-5FB0-4AAB-880F-D665CE4AE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770" y="7966710"/>
            <a:ext cx="11353800" cy="4199573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C57D50-49FD-4CC1-AD8E-2CCDA008A60E}"/>
              </a:ext>
            </a:extLst>
          </p:cNvPr>
          <p:cNvPicPr/>
          <p:nvPr/>
        </p:nvPicPr>
        <p:blipFill rotWithShape="1">
          <a:blip r:embed="rId2"/>
          <a:srcRect l="2522" t="28145" r="16541" b="-1341"/>
          <a:stretch/>
        </p:blipFill>
        <p:spPr bwMode="auto">
          <a:xfrm>
            <a:off x="895351" y="834391"/>
            <a:ext cx="587121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DBB987-27D9-4E83-B330-6F86D16C402A}"/>
              </a:ext>
            </a:extLst>
          </p:cNvPr>
          <p:cNvSpPr txBox="1"/>
          <p:nvPr/>
        </p:nvSpPr>
        <p:spPr>
          <a:xfrm flipH="1">
            <a:off x="1828800" y="365124"/>
            <a:ext cx="3874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PROYECTO MI BANDITA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7711572-A8B6-4038-ABFF-F03EAAED5C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65034" y="3897630"/>
            <a:ext cx="4481195" cy="26860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E55F76-C9BC-42E9-95A1-9FC8757711F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65035" y="1235710"/>
            <a:ext cx="4450715" cy="25742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E998F4-1946-449E-8B2C-52DFC7F5CDFA}"/>
              </a:ext>
            </a:extLst>
          </p:cNvPr>
          <p:cNvSpPr txBox="1"/>
          <p:nvPr/>
        </p:nvSpPr>
        <p:spPr>
          <a:xfrm>
            <a:off x="7871458" y="454779"/>
            <a:ext cx="38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PROGRAMA DE CARNAVAL CON NUESTROS ADULTOS MAYORES 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3460426-D0BD-4120-9583-D7F6A1176E3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95351" y="4380625"/>
            <a:ext cx="3823016" cy="235751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FEA5574-345D-4245-85D2-FB4ED58F6C0D}"/>
              </a:ext>
            </a:extLst>
          </p:cNvPr>
          <p:cNvSpPr txBox="1"/>
          <p:nvPr/>
        </p:nvSpPr>
        <p:spPr>
          <a:xfrm>
            <a:off x="4681852" y="4453236"/>
            <a:ext cx="153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CARNAVAL MALECON DEL RIO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8808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00DE3-8FAC-4546-83C3-011136D5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65125"/>
            <a:ext cx="655320" cy="5121275"/>
          </a:xfrm>
        </p:spPr>
        <p:txBody>
          <a:bodyPr>
            <a:normAutofit/>
          </a:bodyPr>
          <a:lstStyle/>
          <a:p>
            <a:r>
              <a:rPr lang="es-ES" dirty="0">
                <a:latin typeface="Arial Black" panose="020B0A04020102020204" pitchFamily="34" charset="0"/>
              </a:rPr>
              <a:t>FEBRERO</a:t>
            </a:r>
            <a:endParaRPr lang="es-EC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CC83679-3C0C-452E-9DB6-D25E40388E4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97932"/>
            <a:ext cx="2853690" cy="45569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82B45F-1ED8-4998-803C-6BBBECCB1DD6}"/>
              </a:ext>
            </a:extLst>
          </p:cNvPr>
          <p:cNvSpPr txBox="1"/>
          <p:nvPr/>
        </p:nvSpPr>
        <p:spPr>
          <a:xfrm>
            <a:off x="960120" y="228600"/>
            <a:ext cx="2731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APOYO CENTRO DE SALUD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8FB070-E0D2-4E4A-B288-EB8215ADCD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04018" y="597931"/>
            <a:ext cx="3305492" cy="45341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FFB0FC-A370-4052-8599-E8B0A126B374}"/>
              </a:ext>
            </a:extLst>
          </p:cNvPr>
          <p:cNvSpPr txBox="1"/>
          <p:nvPr/>
        </p:nvSpPr>
        <p:spPr>
          <a:xfrm>
            <a:off x="4126230" y="148590"/>
            <a:ext cx="652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                                     SEGURIDAD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4C0322-13FC-403F-86B9-637EE2198C9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84478" y="575071"/>
            <a:ext cx="3796982" cy="45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7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D991B-78A2-49A4-BF81-E858DBB1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65124"/>
            <a:ext cx="365760" cy="5247006"/>
          </a:xfrm>
        </p:spPr>
        <p:txBody>
          <a:bodyPr>
            <a:normAutofit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MARZO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A983A36-39EF-40B3-B64D-819BCC13E3B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" y="1057365"/>
            <a:ext cx="3348990" cy="3342739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C14358F-8D75-47C6-B5E7-0A44F07F6513}"/>
              </a:ext>
            </a:extLst>
          </p:cNvPr>
          <p:cNvSpPr txBox="1"/>
          <p:nvPr/>
        </p:nvSpPr>
        <p:spPr>
          <a:xfrm>
            <a:off x="888045" y="457200"/>
            <a:ext cx="250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GESTION PARA EL CENTRO DE SALUD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153776-5EBD-45E8-95C8-ADFA093B2E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52" y="1103531"/>
            <a:ext cx="3111818" cy="3342739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27C96EB-95C2-4BFA-9DE6-EAD8472C1984}"/>
              </a:ext>
            </a:extLst>
          </p:cNvPr>
          <p:cNvSpPr txBox="1"/>
          <p:nvPr/>
        </p:nvSpPr>
        <p:spPr>
          <a:xfrm>
            <a:off x="5154930" y="457200"/>
            <a:ext cx="46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CAMPAÑAS MEDICAS COMUNIDADES 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FBBF189-D0A4-4C05-A72E-7AD08AD170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645" y="1103532"/>
            <a:ext cx="2893694" cy="3342738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7D2FE8-46B6-44A5-80E5-C9302A1CE9A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" y="4757559"/>
            <a:ext cx="3441859" cy="2134731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BB640F7-4B4D-4F5A-A4BD-DAF482065FA0}"/>
              </a:ext>
            </a:extLst>
          </p:cNvPr>
          <p:cNvSpPr txBox="1"/>
          <p:nvPr/>
        </p:nvSpPr>
        <p:spPr>
          <a:xfrm>
            <a:off x="1261108" y="4400104"/>
            <a:ext cx="319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MARCHA </a:t>
            </a:r>
            <a:endParaRPr lang="es-EC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A4BF5E0-99B1-4F8A-A8F3-66419F87C15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08" y="4617721"/>
            <a:ext cx="2545082" cy="2223948"/>
          </a:xfrm>
          <a:prstGeom prst="rect">
            <a:avLst/>
          </a:prstGeom>
          <a:noFill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A468C72-767E-4C42-A9EF-1AC44A6DD85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746" y="4584770"/>
            <a:ext cx="2545081" cy="2256899"/>
          </a:xfrm>
          <a:prstGeom prst="rect">
            <a:avLst/>
          </a:prstGeom>
          <a:noFill/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36C1D4E-0272-4004-B442-F6FF3AFFD49D}"/>
              </a:ext>
            </a:extLst>
          </p:cNvPr>
          <p:cNvSpPr txBox="1"/>
          <p:nvPr/>
        </p:nvSpPr>
        <p:spPr>
          <a:xfrm>
            <a:off x="10156827" y="5417820"/>
            <a:ext cx="194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DIA MUNDIAL DEL AGUA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6973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EC760-B584-426F-9F4B-4DE51893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0" y="365125"/>
            <a:ext cx="274320" cy="4618355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ABRIL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73C9092-8C16-4817-A577-9FBA49B6A2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005840"/>
            <a:ext cx="1940690" cy="283464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579D45D-29F5-4B03-8921-17AFCB60BEA4}"/>
              </a:ext>
            </a:extLst>
          </p:cNvPr>
          <p:cNvSpPr txBox="1"/>
          <p:nvPr/>
        </p:nvSpPr>
        <p:spPr>
          <a:xfrm>
            <a:off x="274320" y="535424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VISITA A PRODUCTORES 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55480A-B23A-482A-84FD-C233567F3E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72" y="904755"/>
            <a:ext cx="5728838" cy="3404355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B6C87-F641-4E67-8844-071DA6786DDA}"/>
              </a:ext>
            </a:extLst>
          </p:cNvPr>
          <p:cNvSpPr txBox="1"/>
          <p:nvPr/>
        </p:nvSpPr>
        <p:spPr>
          <a:xfrm>
            <a:off x="3669029" y="535423"/>
            <a:ext cx="816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                                             COLONIAS VACACIONALES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E9B589-3AC3-474A-BA92-9E14F6A7E2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30" y="4354830"/>
            <a:ext cx="3971925" cy="2411373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5C8400-48C2-4BF1-ACCF-621533D565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" y="4140517"/>
            <a:ext cx="2417445" cy="2600325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6CEDABB-2D73-49F5-A295-905D27C85289}"/>
              </a:ext>
            </a:extLst>
          </p:cNvPr>
          <p:cNvSpPr txBox="1"/>
          <p:nvPr/>
        </p:nvSpPr>
        <p:spPr>
          <a:xfrm>
            <a:off x="2343150" y="5589270"/>
            <a:ext cx="178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PROMOTORAS    SOCIALES </a:t>
            </a:r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59A5281-FBB3-4923-B15D-26DF5970729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04" y="904755"/>
            <a:ext cx="2800350" cy="3427215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CD7E77-5F1F-4267-90B9-C5BC76156CD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4380191"/>
            <a:ext cx="3585210" cy="2386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785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6795A-3163-4EE4-B5DC-1ACA7B46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40080" cy="4652645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MAYO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C64CF8F-4FB5-4080-9A6F-D1B9A8C45A3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1"/>
          <a:stretch/>
        </p:blipFill>
        <p:spPr bwMode="auto">
          <a:xfrm>
            <a:off x="640080" y="872252"/>
            <a:ext cx="6492239" cy="3768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54881B-992D-4409-9611-C89DC3C6CD81}"/>
              </a:ext>
            </a:extLst>
          </p:cNvPr>
          <p:cNvSpPr txBox="1"/>
          <p:nvPr/>
        </p:nvSpPr>
        <p:spPr>
          <a:xfrm>
            <a:off x="1588770" y="502920"/>
            <a:ext cx="437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Programa por el Dia de Madre </a:t>
            </a:r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DB8E80-92AB-4BB5-A0C2-06343AA9B00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42" y="872252"/>
            <a:ext cx="2959418" cy="2453878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4A174-13E3-4DA0-9D21-D48CFD0BD2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042" y="3429000"/>
            <a:ext cx="2959418" cy="3337560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51E460-14BA-49E7-8DB8-C28E3286095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4661535"/>
            <a:ext cx="30099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5A25428-B1AE-4FC6-9886-35846994F33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88" y="4680585"/>
            <a:ext cx="3019425" cy="208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316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5571A-4ADF-4C49-B51E-E3973A98B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0"/>
            <a:ext cx="514350" cy="5635625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JUNIO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CB5685C-7A1A-49F1-BF0C-BB304B7A605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3"/>
          <a:stretch/>
        </p:blipFill>
        <p:spPr bwMode="auto">
          <a:xfrm>
            <a:off x="742950" y="1147577"/>
            <a:ext cx="4263391" cy="3445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E49B887-7E85-43AC-AF76-9F348BFAED50}"/>
              </a:ext>
            </a:extLst>
          </p:cNvPr>
          <p:cNvSpPr txBox="1"/>
          <p:nvPr/>
        </p:nvSpPr>
        <p:spPr>
          <a:xfrm>
            <a:off x="902969" y="45720"/>
            <a:ext cx="410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Celebramos el Dia del niño en las comunidades y Centro Parroquial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2C65C44-A94C-4F0F-B69D-9CC0281E9E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51" y="4756937"/>
            <a:ext cx="3342323" cy="2068830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7BCF4F-D1DC-4F0C-A41C-55839D26082D}"/>
              </a:ext>
            </a:extLst>
          </p:cNvPr>
          <p:cNvSpPr txBox="1"/>
          <p:nvPr/>
        </p:nvSpPr>
        <p:spPr>
          <a:xfrm>
            <a:off x="800100" y="5145021"/>
            <a:ext cx="925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Tuncay</a:t>
            </a:r>
          </a:p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7BA3DD-76B1-4E2A-97F2-2D6754ACE0B9}"/>
              </a:ext>
            </a:extLst>
          </p:cNvPr>
          <p:cNvSpPr txBox="1"/>
          <p:nvPr/>
        </p:nvSpPr>
        <p:spPr>
          <a:xfrm>
            <a:off x="742950" y="778245"/>
            <a:ext cx="221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Corazón de Lentag</a:t>
            </a:r>
            <a:endParaRPr lang="es-EC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7EF0E6-05E5-4A11-8BE2-738CC8ABED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10" y="1147578"/>
            <a:ext cx="6717030" cy="3445146"/>
          </a:xfrm>
          <a:prstGeom prst="rect">
            <a:avLst/>
          </a:prstGeom>
          <a:noFill/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B4D8F0-6F9C-4CB6-B8DA-62E3077F635E}"/>
              </a:ext>
            </a:extLst>
          </p:cNvPr>
          <p:cNvSpPr txBox="1"/>
          <p:nvPr/>
        </p:nvSpPr>
        <p:spPr>
          <a:xfrm>
            <a:off x="7641907" y="778245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Centro Parroquial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10FAC95-031F-4AE3-930A-0124AA488F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60" y="4680693"/>
            <a:ext cx="3448050" cy="2059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7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D4BED-FAB6-44EE-BE75-D030240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80060" cy="5121275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JULIO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A2A6C0-E789-435A-B6A7-4F1860E70D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6"/>
          <a:stretch/>
        </p:blipFill>
        <p:spPr bwMode="auto">
          <a:xfrm>
            <a:off x="594360" y="777240"/>
            <a:ext cx="4823460" cy="38633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0FF93B-57E6-47C9-8C54-7BF3E96F98E1}"/>
              </a:ext>
            </a:extLst>
          </p:cNvPr>
          <p:cNvSpPr txBox="1"/>
          <p:nvPr/>
        </p:nvSpPr>
        <p:spPr>
          <a:xfrm>
            <a:off x="742950" y="365125"/>
            <a:ext cx="403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TALLER EN LA U.E.R.C.T </a:t>
            </a:r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6591BC-6C03-4B22-9C0B-FE5674FB05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431" y="777240"/>
            <a:ext cx="4434839" cy="3097530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2D04CA-8AE0-411B-BE18-DE37F11C21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18" y="4046220"/>
            <a:ext cx="3492182" cy="2663190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72D9E1C-B012-4DB5-96FB-D9CF2F1871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76" y="4046220"/>
            <a:ext cx="2305844" cy="2663189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0CF6A50-45F7-4C80-8856-54CE76D87B4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16" y="4766310"/>
            <a:ext cx="3963194" cy="2091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89562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152</Words>
  <Application>Microsoft Office PowerPoint</Application>
  <PresentationFormat>Panorámica</PresentationFormat>
  <Paragraphs>47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RENDICION DE CUENTAS DEL AÑO 2024</vt:lpstr>
      <vt:lpstr>FEBRERO</vt:lpstr>
      <vt:lpstr>FEBRERO</vt:lpstr>
      <vt:lpstr>MARZO</vt:lpstr>
      <vt:lpstr>ABRIL</vt:lpstr>
      <vt:lpstr>MAYO</vt:lpstr>
      <vt:lpstr>JUNIO</vt:lpstr>
      <vt:lpstr>JULIO</vt:lpstr>
      <vt:lpstr>AGOSTO</vt:lpstr>
      <vt:lpstr>SEPTIEMBRE</vt:lpstr>
      <vt:lpstr>SEPTIEMBRE</vt:lpstr>
      <vt:lpstr>OCTUBRE</vt:lpstr>
      <vt:lpstr>NOVIEMBRE</vt:lpstr>
      <vt:lpstr>DICIEMBRE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DEREK MAURICIO VIZH�AY BERNAL</dc:creator>
  <cp:lastModifiedBy>DEREK MAURICIO VIZH�AY BERNAL</cp:lastModifiedBy>
  <cp:revision>12</cp:revision>
  <dcterms:created xsi:type="dcterms:W3CDTF">2025-07-09T02:49:15Z</dcterms:created>
  <dcterms:modified xsi:type="dcterms:W3CDTF">2025-07-10T15:28:24Z</dcterms:modified>
</cp:coreProperties>
</file>