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57" r:id="rId3"/>
    <p:sldId id="258" r:id="rId4"/>
    <p:sldId id="259" r:id="rId5"/>
    <p:sldId id="260" r:id="rId6"/>
    <p:sldId id="261" r:id="rId7"/>
    <p:sldId id="262" r:id="rId8"/>
    <p:sldId id="266" r:id="rId9"/>
    <p:sldId id="264"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8" d="100"/>
          <a:sy n="78" d="100"/>
        </p:scale>
        <p:origin x="88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F4AED4B-A32B-4455-BD64-3759930F03F6}" type="datetimeFigureOut">
              <a:rPr lang="es-EC" smtClean="0"/>
              <a:t>12/5/2026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C0E2EC9-A0F3-4B53-B67F-C35E3B706874}" type="slidenum">
              <a:rPr lang="es-EC" smtClean="0"/>
              <a:t>‹Nº›</a:t>
            </a:fld>
            <a:endParaRPr lang="es-EC"/>
          </a:p>
        </p:txBody>
      </p:sp>
    </p:spTree>
    <p:extLst>
      <p:ext uri="{BB962C8B-B14F-4D97-AF65-F5344CB8AC3E}">
        <p14:creationId xmlns:p14="http://schemas.microsoft.com/office/powerpoint/2010/main" val="1216027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F4AED4B-A32B-4455-BD64-3759930F03F6}" type="datetimeFigureOut">
              <a:rPr lang="es-EC" smtClean="0"/>
              <a:t>12/5/2026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C0E2EC9-A0F3-4B53-B67F-C35E3B706874}" type="slidenum">
              <a:rPr lang="es-EC" smtClean="0"/>
              <a:t>‹Nº›</a:t>
            </a:fld>
            <a:endParaRPr lang="es-EC"/>
          </a:p>
        </p:txBody>
      </p:sp>
    </p:spTree>
    <p:extLst>
      <p:ext uri="{BB962C8B-B14F-4D97-AF65-F5344CB8AC3E}">
        <p14:creationId xmlns:p14="http://schemas.microsoft.com/office/powerpoint/2010/main" val="3764412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F4AED4B-A32B-4455-BD64-3759930F03F6}" type="datetimeFigureOut">
              <a:rPr lang="es-EC" smtClean="0"/>
              <a:t>12/5/2026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C0E2EC9-A0F3-4B53-B67F-C35E3B706874}"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3967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F4AED4B-A32B-4455-BD64-3759930F03F6}" type="datetimeFigureOut">
              <a:rPr lang="es-EC" smtClean="0"/>
              <a:t>12/5/2026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C0E2EC9-A0F3-4B53-B67F-C35E3B706874}" type="slidenum">
              <a:rPr lang="es-EC" smtClean="0"/>
              <a:t>‹Nº›</a:t>
            </a:fld>
            <a:endParaRPr lang="es-EC"/>
          </a:p>
        </p:txBody>
      </p:sp>
    </p:spTree>
    <p:extLst>
      <p:ext uri="{BB962C8B-B14F-4D97-AF65-F5344CB8AC3E}">
        <p14:creationId xmlns:p14="http://schemas.microsoft.com/office/powerpoint/2010/main" val="2432291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F4AED4B-A32B-4455-BD64-3759930F03F6}" type="datetimeFigureOut">
              <a:rPr lang="es-EC" smtClean="0"/>
              <a:t>12/5/2026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C0E2EC9-A0F3-4B53-B67F-C35E3B706874}"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51049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F4AED4B-A32B-4455-BD64-3759930F03F6}" type="datetimeFigureOut">
              <a:rPr lang="es-EC" smtClean="0"/>
              <a:t>12/5/2026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C0E2EC9-A0F3-4B53-B67F-C35E3B706874}" type="slidenum">
              <a:rPr lang="es-EC" smtClean="0"/>
              <a:t>‹Nº›</a:t>
            </a:fld>
            <a:endParaRPr lang="es-EC"/>
          </a:p>
        </p:txBody>
      </p:sp>
    </p:spTree>
    <p:extLst>
      <p:ext uri="{BB962C8B-B14F-4D97-AF65-F5344CB8AC3E}">
        <p14:creationId xmlns:p14="http://schemas.microsoft.com/office/powerpoint/2010/main" val="654417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F4AED4B-A32B-4455-BD64-3759930F03F6}" type="datetimeFigureOut">
              <a:rPr lang="es-EC" smtClean="0"/>
              <a:t>12/5/2026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C0E2EC9-A0F3-4B53-B67F-C35E3B706874}" type="slidenum">
              <a:rPr lang="es-EC" smtClean="0"/>
              <a:t>‹Nº›</a:t>
            </a:fld>
            <a:endParaRPr lang="es-EC"/>
          </a:p>
        </p:txBody>
      </p:sp>
    </p:spTree>
    <p:extLst>
      <p:ext uri="{BB962C8B-B14F-4D97-AF65-F5344CB8AC3E}">
        <p14:creationId xmlns:p14="http://schemas.microsoft.com/office/powerpoint/2010/main" val="3462760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F4AED4B-A32B-4455-BD64-3759930F03F6}" type="datetimeFigureOut">
              <a:rPr lang="es-EC" smtClean="0"/>
              <a:t>12/5/2026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C0E2EC9-A0F3-4B53-B67F-C35E3B706874}" type="slidenum">
              <a:rPr lang="es-EC" smtClean="0"/>
              <a:t>‹Nº›</a:t>
            </a:fld>
            <a:endParaRPr lang="es-EC"/>
          </a:p>
        </p:txBody>
      </p:sp>
    </p:spTree>
    <p:extLst>
      <p:ext uri="{BB962C8B-B14F-4D97-AF65-F5344CB8AC3E}">
        <p14:creationId xmlns:p14="http://schemas.microsoft.com/office/powerpoint/2010/main" val="762527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F4AED4B-A32B-4455-BD64-3759930F03F6}" type="datetimeFigureOut">
              <a:rPr lang="es-EC" smtClean="0"/>
              <a:t>12/5/2026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C0E2EC9-A0F3-4B53-B67F-C35E3B706874}" type="slidenum">
              <a:rPr lang="es-EC" smtClean="0"/>
              <a:t>‹Nº›</a:t>
            </a:fld>
            <a:endParaRPr lang="es-EC"/>
          </a:p>
        </p:txBody>
      </p:sp>
    </p:spTree>
    <p:extLst>
      <p:ext uri="{BB962C8B-B14F-4D97-AF65-F5344CB8AC3E}">
        <p14:creationId xmlns:p14="http://schemas.microsoft.com/office/powerpoint/2010/main" val="277049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F4AED4B-A32B-4455-BD64-3759930F03F6}" type="datetimeFigureOut">
              <a:rPr lang="es-EC" smtClean="0"/>
              <a:t>12/5/2026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C0E2EC9-A0F3-4B53-B67F-C35E3B706874}" type="slidenum">
              <a:rPr lang="es-EC" smtClean="0"/>
              <a:t>‹Nº›</a:t>
            </a:fld>
            <a:endParaRPr lang="es-EC"/>
          </a:p>
        </p:txBody>
      </p:sp>
    </p:spTree>
    <p:extLst>
      <p:ext uri="{BB962C8B-B14F-4D97-AF65-F5344CB8AC3E}">
        <p14:creationId xmlns:p14="http://schemas.microsoft.com/office/powerpoint/2010/main" val="248176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F4AED4B-A32B-4455-BD64-3759930F03F6}" type="datetimeFigureOut">
              <a:rPr lang="es-EC" smtClean="0"/>
              <a:t>12/5/2026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C0E2EC9-A0F3-4B53-B67F-C35E3B706874}" type="slidenum">
              <a:rPr lang="es-EC" smtClean="0"/>
              <a:t>‹Nº›</a:t>
            </a:fld>
            <a:endParaRPr lang="es-EC"/>
          </a:p>
        </p:txBody>
      </p:sp>
    </p:spTree>
    <p:extLst>
      <p:ext uri="{BB962C8B-B14F-4D97-AF65-F5344CB8AC3E}">
        <p14:creationId xmlns:p14="http://schemas.microsoft.com/office/powerpoint/2010/main" val="3072275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F4AED4B-A32B-4455-BD64-3759930F03F6}" type="datetimeFigureOut">
              <a:rPr lang="es-EC" smtClean="0"/>
              <a:t>12/5/2026</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6C0E2EC9-A0F3-4B53-B67F-C35E3B706874}" type="slidenum">
              <a:rPr lang="es-EC" smtClean="0"/>
              <a:t>‹Nº›</a:t>
            </a:fld>
            <a:endParaRPr lang="es-EC"/>
          </a:p>
        </p:txBody>
      </p:sp>
    </p:spTree>
    <p:extLst>
      <p:ext uri="{BB962C8B-B14F-4D97-AF65-F5344CB8AC3E}">
        <p14:creationId xmlns:p14="http://schemas.microsoft.com/office/powerpoint/2010/main" val="117059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F4AED4B-A32B-4455-BD64-3759930F03F6}" type="datetimeFigureOut">
              <a:rPr lang="es-EC" smtClean="0"/>
              <a:t>12/5/2026</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6C0E2EC9-A0F3-4B53-B67F-C35E3B706874}" type="slidenum">
              <a:rPr lang="es-EC" smtClean="0"/>
              <a:t>‹Nº›</a:t>
            </a:fld>
            <a:endParaRPr lang="es-EC"/>
          </a:p>
        </p:txBody>
      </p:sp>
    </p:spTree>
    <p:extLst>
      <p:ext uri="{BB962C8B-B14F-4D97-AF65-F5344CB8AC3E}">
        <p14:creationId xmlns:p14="http://schemas.microsoft.com/office/powerpoint/2010/main" val="863936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AED4B-A32B-4455-BD64-3759930F03F6}" type="datetimeFigureOut">
              <a:rPr lang="es-EC" smtClean="0"/>
              <a:t>12/5/2026</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6C0E2EC9-A0F3-4B53-B67F-C35E3B706874}" type="slidenum">
              <a:rPr lang="es-EC" smtClean="0"/>
              <a:t>‹Nº›</a:t>
            </a:fld>
            <a:endParaRPr lang="es-EC"/>
          </a:p>
        </p:txBody>
      </p:sp>
    </p:spTree>
    <p:extLst>
      <p:ext uri="{BB962C8B-B14F-4D97-AF65-F5344CB8AC3E}">
        <p14:creationId xmlns:p14="http://schemas.microsoft.com/office/powerpoint/2010/main" val="4088410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F4AED4B-A32B-4455-BD64-3759930F03F6}" type="datetimeFigureOut">
              <a:rPr lang="es-EC" smtClean="0"/>
              <a:t>12/5/2026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C0E2EC9-A0F3-4B53-B67F-C35E3B706874}" type="slidenum">
              <a:rPr lang="es-EC" smtClean="0"/>
              <a:t>‹Nº›</a:t>
            </a:fld>
            <a:endParaRPr lang="es-EC"/>
          </a:p>
        </p:txBody>
      </p:sp>
    </p:spTree>
    <p:extLst>
      <p:ext uri="{BB962C8B-B14F-4D97-AF65-F5344CB8AC3E}">
        <p14:creationId xmlns:p14="http://schemas.microsoft.com/office/powerpoint/2010/main" val="4248864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F4AED4B-A32B-4455-BD64-3759930F03F6}" type="datetimeFigureOut">
              <a:rPr lang="es-EC" smtClean="0"/>
              <a:t>12/5/2026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C0E2EC9-A0F3-4B53-B67F-C35E3B706874}" type="slidenum">
              <a:rPr lang="es-EC" smtClean="0"/>
              <a:t>‹Nº›</a:t>
            </a:fld>
            <a:endParaRPr lang="es-EC"/>
          </a:p>
        </p:txBody>
      </p:sp>
    </p:spTree>
    <p:extLst>
      <p:ext uri="{BB962C8B-B14F-4D97-AF65-F5344CB8AC3E}">
        <p14:creationId xmlns:p14="http://schemas.microsoft.com/office/powerpoint/2010/main" val="156090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EC"/>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4AED4B-A32B-4455-BD64-3759930F03F6}" type="datetimeFigureOut">
              <a:rPr lang="es-EC" smtClean="0"/>
              <a:t>12/5/2026</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C0E2EC9-A0F3-4B53-B67F-C35E3B706874}" type="slidenum">
              <a:rPr lang="es-EC" smtClean="0"/>
              <a:t>‹Nº›</a:t>
            </a:fld>
            <a:endParaRPr lang="es-EC"/>
          </a:p>
        </p:txBody>
      </p:sp>
    </p:spTree>
    <p:extLst>
      <p:ext uri="{BB962C8B-B14F-4D97-AF65-F5344CB8AC3E}">
        <p14:creationId xmlns:p14="http://schemas.microsoft.com/office/powerpoint/2010/main" val="1241883660"/>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7421F27-FCE3-35FC-4641-7E127B6D4055}"/>
              </a:ext>
            </a:extLst>
          </p:cNvPr>
          <p:cNvPicPr>
            <a:picLocks noChangeAspect="1"/>
          </p:cNvPicPr>
          <p:nvPr/>
        </p:nvPicPr>
        <p:blipFill>
          <a:blip r:embed="rId2"/>
          <a:stretch>
            <a:fillRect/>
          </a:stretch>
        </p:blipFill>
        <p:spPr>
          <a:xfrm>
            <a:off x="4030089" y="284813"/>
            <a:ext cx="2790435" cy="1412960"/>
          </a:xfrm>
          <a:prstGeom prst="rect">
            <a:avLst/>
          </a:prstGeom>
        </p:spPr>
      </p:pic>
      <p:sp>
        <p:nvSpPr>
          <p:cNvPr id="9" name="CuadroTexto 8">
            <a:extLst>
              <a:ext uri="{FF2B5EF4-FFF2-40B4-BE49-F238E27FC236}">
                <a16:creationId xmlns:a16="http://schemas.microsoft.com/office/drawing/2014/main" id="{497984EC-4ABD-92B2-7E41-BA55E8061196}"/>
              </a:ext>
            </a:extLst>
          </p:cNvPr>
          <p:cNvSpPr txBox="1"/>
          <p:nvPr/>
        </p:nvSpPr>
        <p:spPr>
          <a:xfrm>
            <a:off x="1678897" y="1211394"/>
            <a:ext cx="8079699" cy="4401205"/>
          </a:xfrm>
          <a:prstGeom prst="rect">
            <a:avLst/>
          </a:prstGeom>
          <a:noFill/>
        </p:spPr>
        <p:txBody>
          <a:bodyPr wrap="square">
            <a:spAutoFit/>
          </a:bodyPr>
          <a:lstStyle/>
          <a:p>
            <a:pPr algn="ctr"/>
            <a:endParaRPr lang="es-ES" sz="2800" b="1" i="0" u="none" strike="noStrike" baseline="0" dirty="0">
              <a:latin typeface="DejaVuSans-Bold"/>
            </a:endParaRPr>
          </a:p>
          <a:p>
            <a:pPr algn="ctr"/>
            <a:endParaRPr lang="es-ES" sz="2800" b="1" dirty="0">
              <a:latin typeface="DejaVuSans-Bold"/>
            </a:endParaRPr>
          </a:p>
          <a:p>
            <a:pPr algn="ctr"/>
            <a:r>
              <a:rPr lang="es-ES" sz="2800" b="1" i="0" u="none" strike="noStrike" baseline="0" dirty="0">
                <a:latin typeface="DejaVuSans-Bold"/>
              </a:rPr>
              <a:t>RENDICIÓN DE CUENTAS CORRESPONDIENTES AL</a:t>
            </a:r>
          </a:p>
          <a:p>
            <a:pPr algn="ctr"/>
            <a:r>
              <a:rPr lang="es-EC" sz="2800" b="1" i="0" u="none" strike="noStrike" baseline="0" dirty="0">
                <a:latin typeface="DejaVuSans-Bold"/>
              </a:rPr>
              <a:t>AÑO 2025</a:t>
            </a:r>
          </a:p>
          <a:p>
            <a:pPr algn="ctr"/>
            <a:endParaRPr lang="es-EC" sz="2800" b="1" i="0" u="none" strike="noStrike" baseline="0" dirty="0">
              <a:latin typeface="DejaVuSans-Bold"/>
            </a:endParaRPr>
          </a:p>
          <a:p>
            <a:pPr algn="ctr"/>
            <a:r>
              <a:rPr lang="es-ES" sz="2800" b="1" dirty="0">
                <a:latin typeface="DejaVuSans-Bold"/>
              </a:rPr>
              <a:t>PERIODO DEL 19 DE AGOSTO AL 18 DE SEPTIEMBRE</a:t>
            </a:r>
          </a:p>
          <a:p>
            <a:pPr algn="ctr"/>
            <a:endParaRPr lang="es-ES" sz="2800" b="1" dirty="0">
              <a:latin typeface="DejaVuSans-Bold"/>
            </a:endParaRPr>
          </a:p>
          <a:p>
            <a:pPr algn="ctr"/>
            <a:r>
              <a:rPr lang="es-ES" sz="2800" b="1" dirty="0">
                <a:latin typeface="DejaVuSans-Bold"/>
              </a:rPr>
              <a:t>FRANKLIN BYRON PINTADO ORTEGA</a:t>
            </a:r>
          </a:p>
          <a:p>
            <a:pPr algn="ctr"/>
            <a:r>
              <a:rPr lang="es-ES" sz="2800" b="1" dirty="0">
                <a:latin typeface="DejaVuSans-Bold"/>
              </a:rPr>
              <a:t>VACAL SUPLENTE DEL GAD PARROQUIAL DE LA ASUNCIÓN</a:t>
            </a:r>
            <a:endParaRPr lang="es-EC" sz="2800" dirty="0"/>
          </a:p>
        </p:txBody>
      </p:sp>
    </p:spTree>
    <p:extLst>
      <p:ext uri="{BB962C8B-B14F-4D97-AF65-F5344CB8AC3E}">
        <p14:creationId xmlns:p14="http://schemas.microsoft.com/office/powerpoint/2010/main" val="117355528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544A8-F03B-3713-B127-1449891E1D5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70FE19B-2B0A-D0C7-40A7-B61404E6F4FD}"/>
              </a:ext>
            </a:extLst>
          </p:cNvPr>
          <p:cNvSpPr>
            <a:spLocks noGrp="1"/>
          </p:cNvSpPr>
          <p:nvPr>
            <p:ph type="title"/>
          </p:nvPr>
        </p:nvSpPr>
        <p:spPr>
          <a:xfrm>
            <a:off x="1521901" y="1880517"/>
            <a:ext cx="8596668" cy="1826581"/>
          </a:xfrm>
        </p:spPr>
        <p:txBody>
          <a:bodyPr/>
          <a:lstStyle/>
          <a:p>
            <a:pPr algn="ctr"/>
            <a:r>
              <a:rPr lang="es-EC" i="1" dirty="0"/>
              <a:t>GRACIAS POR SU ATENCIÓN</a:t>
            </a:r>
            <a:br>
              <a:rPr lang="es-EC" i="1" dirty="0"/>
            </a:br>
            <a:endParaRPr lang="es-EC" i="1" dirty="0"/>
          </a:p>
        </p:txBody>
      </p:sp>
      <p:pic>
        <p:nvPicPr>
          <p:cNvPr id="4" name="Imagen 3">
            <a:extLst>
              <a:ext uri="{FF2B5EF4-FFF2-40B4-BE49-F238E27FC236}">
                <a16:creationId xmlns:a16="http://schemas.microsoft.com/office/drawing/2014/main" id="{D30F30BB-4317-9705-9587-5FF4898E0F55}"/>
              </a:ext>
            </a:extLst>
          </p:cNvPr>
          <p:cNvPicPr>
            <a:picLocks noChangeAspect="1"/>
          </p:cNvPicPr>
          <p:nvPr/>
        </p:nvPicPr>
        <p:blipFill>
          <a:blip r:embed="rId2"/>
          <a:stretch>
            <a:fillRect/>
          </a:stretch>
        </p:blipFill>
        <p:spPr>
          <a:xfrm>
            <a:off x="492412" y="284812"/>
            <a:ext cx="2190828" cy="1109344"/>
          </a:xfrm>
          <a:prstGeom prst="rect">
            <a:avLst/>
          </a:prstGeom>
        </p:spPr>
      </p:pic>
      <p:sp>
        <p:nvSpPr>
          <p:cNvPr id="7" name="CuadroTexto 6">
            <a:extLst>
              <a:ext uri="{FF2B5EF4-FFF2-40B4-BE49-F238E27FC236}">
                <a16:creationId xmlns:a16="http://schemas.microsoft.com/office/drawing/2014/main" id="{13EABC9D-C5B3-F151-00EA-C0A91E773C28}"/>
              </a:ext>
            </a:extLst>
          </p:cNvPr>
          <p:cNvSpPr txBox="1"/>
          <p:nvPr/>
        </p:nvSpPr>
        <p:spPr>
          <a:xfrm>
            <a:off x="2769737" y="3968478"/>
            <a:ext cx="6100996" cy="646331"/>
          </a:xfrm>
          <a:prstGeom prst="rect">
            <a:avLst/>
          </a:prstGeom>
          <a:noFill/>
        </p:spPr>
        <p:txBody>
          <a:bodyPr wrap="square">
            <a:spAutoFit/>
          </a:bodyPr>
          <a:lstStyle/>
          <a:p>
            <a:pPr algn="ctr"/>
            <a:r>
              <a:rPr lang="es-ES" sz="1800" b="1" dirty="0">
                <a:latin typeface="DejaVuSans-Bold"/>
              </a:rPr>
              <a:t>FRANKLIN BYRON PINTADO ORTEGA</a:t>
            </a:r>
          </a:p>
          <a:p>
            <a:pPr algn="ctr"/>
            <a:r>
              <a:rPr lang="es-ES" sz="1800" b="1" dirty="0">
                <a:latin typeface="DejaVuSans-Bold"/>
              </a:rPr>
              <a:t>VACAL SUPLENTE DEL GAD PARROQUIAL DE LA ASUNCIÓN</a:t>
            </a:r>
            <a:endParaRPr lang="es-EC" sz="1800" dirty="0"/>
          </a:p>
        </p:txBody>
      </p:sp>
    </p:spTree>
    <p:extLst>
      <p:ext uri="{BB962C8B-B14F-4D97-AF65-F5344CB8AC3E}">
        <p14:creationId xmlns:p14="http://schemas.microsoft.com/office/powerpoint/2010/main" val="482107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9E13E5-A776-759E-BC82-51CF5504624A}"/>
              </a:ext>
            </a:extLst>
          </p:cNvPr>
          <p:cNvSpPr>
            <a:spLocks noGrp="1"/>
          </p:cNvSpPr>
          <p:nvPr>
            <p:ph type="title"/>
          </p:nvPr>
        </p:nvSpPr>
        <p:spPr>
          <a:xfrm>
            <a:off x="1415271" y="839484"/>
            <a:ext cx="8596668" cy="1320800"/>
          </a:xfrm>
        </p:spPr>
        <p:txBody>
          <a:bodyPr>
            <a:normAutofit/>
          </a:bodyPr>
          <a:lstStyle/>
          <a:p>
            <a:pPr algn="ctr"/>
            <a:r>
              <a:rPr lang="es-EC" sz="4000" dirty="0"/>
              <a:t>ACTIVIDADES</a:t>
            </a:r>
          </a:p>
        </p:txBody>
      </p:sp>
      <p:pic>
        <p:nvPicPr>
          <p:cNvPr id="3" name="Imagen 2">
            <a:extLst>
              <a:ext uri="{FF2B5EF4-FFF2-40B4-BE49-F238E27FC236}">
                <a16:creationId xmlns:a16="http://schemas.microsoft.com/office/drawing/2014/main" id="{65CC3209-A054-9FD8-EE5A-F2129B7E17DC}"/>
              </a:ext>
            </a:extLst>
          </p:cNvPr>
          <p:cNvPicPr>
            <a:picLocks noChangeAspect="1"/>
          </p:cNvPicPr>
          <p:nvPr/>
        </p:nvPicPr>
        <p:blipFill>
          <a:blip r:embed="rId2"/>
          <a:stretch>
            <a:fillRect/>
          </a:stretch>
        </p:blipFill>
        <p:spPr>
          <a:xfrm>
            <a:off x="492412" y="284812"/>
            <a:ext cx="2190828" cy="1109344"/>
          </a:xfrm>
          <a:prstGeom prst="rect">
            <a:avLst/>
          </a:prstGeom>
        </p:spPr>
      </p:pic>
      <p:sp>
        <p:nvSpPr>
          <p:cNvPr id="4" name="CuadroTexto 3">
            <a:extLst>
              <a:ext uri="{FF2B5EF4-FFF2-40B4-BE49-F238E27FC236}">
                <a16:creationId xmlns:a16="http://schemas.microsoft.com/office/drawing/2014/main" id="{55390864-C7C0-8945-3203-632394B45EEC}"/>
              </a:ext>
            </a:extLst>
          </p:cNvPr>
          <p:cNvSpPr txBox="1"/>
          <p:nvPr/>
        </p:nvSpPr>
        <p:spPr>
          <a:xfrm>
            <a:off x="1860884" y="2090172"/>
            <a:ext cx="7299157" cy="2677656"/>
          </a:xfrm>
          <a:prstGeom prst="rect">
            <a:avLst/>
          </a:prstGeom>
          <a:noFill/>
        </p:spPr>
        <p:txBody>
          <a:bodyPr wrap="square" rtlCol="0">
            <a:spAutoFit/>
          </a:bodyPr>
          <a:lstStyle/>
          <a:p>
            <a:pPr algn="ctr">
              <a:spcBef>
                <a:spcPts val="1000"/>
              </a:spcBef>
              <a:buClr>
                <a:schemeClr val="accent1"/>
              </a:buClr>
              <a:buSzPct val="80000"/>
            </a:pPr>
            <a:r>
              <a:rPr lang="es-ES" sz="2400" b="1" dirty="0">
                <a:solidFill>
                  <a:schemeClr val="tx1">
                    <a:lumMod val="50000"/>
                    <a:lumOff val="50000"/>
                  </a:schemeClr>
                </a:solidFill>
              </a:rPr>
              <a:t>Como parte de los preparativos para las festividades de </a:t>
            </a:r>
            <a:r>
              <a:rPr lang="es-ES" sz="2400" b="1" dirty="0" err="1">
                <a:solidFill>
                  <a:schemeClr val="tx1">
                    <a:lumMod val="50000"/>
                    <a:lumOff val="50000"/>
                  </a:schemeClr>
                </a:solidFill>
              </a:rPr>
              <a:t>parroquialización</a:t>
            </a:r>
            <a:r>
              <a:rPr lang="es-ES" sz="2400" b="1" dirty="0">
                <a:solidFill>
                  <a:schemeClr val="tx1">
                    <a:lumMod val="50000"/>
                    <a:lumOff val="50000"/>
                  </a:schemeClr>
                </a:solidFill>
              </a:rPr>
              <a:t> de La Asunción, se asistió una reunión de coordinación en el GAD Parroquial, con el objetivo de organizar la entrega de oficios. Posteriormente, se realizó la entrega de los documentos correspondientes en las diferentes comunidades.</a:t>
            </a:r>
            <a:endParaRPr lang="es-EC" sz="2400" b="1" dirty="0">
              <a:solidFill>
                <a:schemeClr val="tx1">
                  <a:lumMod val="50000"/>
                  <a:lumOff val="50000"/>
                </a:schemeClr>
              </a:solidFill>
            </a:endParaRPr>
          </a:p>
        </p:txBody>
      </p:sp>
    </p:spTree>
    <p:extLst>
      <p:ext uri="{BB962C8B-B14F-4D97-AF65-F5344CB8AC3E}">
        <p14:creationId xmlns:p14="http://schemas.microsoft.com/office/powerpoint/2010/main" val="3088820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D63128-AD30-6C86-9C30-7AD72A9341A0}"/>
              </a:ext>
            </a:extLst>
          </p:cNvPr>
          <p:cNvSpPr>
            <a:spLocks noGrp="1"/>
          </p:cNvSpPr>
          <p:nvPr>
            <p:ph type="title"/>
          </p:nvPr>
        </p:nvSpPr>
        <p:spPr>
          <a:xfrm>
            <a:off x="1336902" y="-265460"/>
            <a:ext cx="8596668" cy="1826581"/>
          </a:xfrm>
        </p:spPr>
        <p:txBody>
          <a:bodyPr/>
          <a:lstStyle/>
          <a:p>
            <a:pPr algn="ctr"/>
            <a:r>
              <a:rPr lang="es-EC" dirty="0"/>
              <a:t>ACTIVIDADES</a:t>
            </a:r>
          </a:p>
        </p:txBody>
      </p:sp>
      <p:sp>
        <p:nvSpPr>
          <p:cNvPr id="3" name="Marcador de texto 2">
            <a:extLst>
              <a:ext uri="{FF2B5EF4-FFF2-40B4-BE49-F238E27FC236}">
                <a16:creationId xmlns:a16="http://schemas.microsoft.com/office/drawing/2014/main" id="{7CFA02B5-E769-6D3C-E8D9-0A88C7FD2A81}"/>
              </a:ext>
            </a:extLst>
          </p:cNvPr>
          <p:cNvSpPr>
            <a:spLocks noGrp="1"/>
          </p:cNvSpPr>
          <p:nvPr>
            <p:ph type="body" idx="1"/>
          </p:nvPr>
        </p:nvSpPr>
        <p:spPr>
          <a:xfrm>
            <a:off x="1336902" y="1752774"/>
            <a:ext cx="8596668" cy="860400"/>
          </a:xfrm>
        </p:spPr>
        <p:txBody>
          <a:bodyPr/>
          <a:lstStyle/>
          <a:p>
            <a:pPr algn="ctr"/>
            <a:r>
              <a:rPr lang="es-ES" b="1" dirty="0"/>
              <a:t>Inspección y seguimiento de la construcción del muro ecológico en la Unidad Educativa Remigio Crespo Toral</a:t>
            </a:r>
            <a:endParaRPr lang="es-EC" dirty="0"/>
          </a:p>
        </p:txBody>
      </p:sp>
      <p:pic>
        <p:nvPicPr>
          <p:cNvPr id="4" name="Imagen 3">
            <a:extLst>
              <a:ext uri="{FF2B5EF4-FFF2-40B4-BE49-F238E27FC236}">
                <a16:creationId xmlns:a16="http://schemas.microsoft.com/office/drawing/2014/main" id="{BCF0185B-24D8-3899-CBB8-9349DEC7F249}"/>
              </a:ext>
            </a:extLst>
          </p:cNvPr>
          <p:cNvPicPr>
            <a:picLocks noChangeAspect="1"/>
          </p:cNvPicPr>
          <p:nvPr/>
        </p:nvPicPr>
        <p:blipFill>
          <a:blip r:embed="rId2"/>
          <a:stretch>
            <a:fillRect/>
          </a:stretch>
        </p:blipFill>
        <p:spPr>
          <a:xfrm>
            <a:off x="492412" y="284812"/>
            <a:ext cx="2190828" cy="1109344"/>
          </a:xfrm>
          <a:prstGeom prst="rect">
            <a:avLst/>
          </a:prstGeom>
        </p:spPr>
      </p:pic>
      <p:pic>
        <p:nvPicPr>
          <p:cNvPr id="5" name="Imagen 4">
            <a:extLst>
              <a:ext uri="{FF2B5EF4-FFF2-40B4-BE49-F238E27FC236}">
                <a16:creationId xmlns:a16="http://schemas.microsoft.com/office/drawing/2014/main" id="{E0628275-0038-54CB-845D-E9DECB58FDF1}"/>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100000"/>
                    </a14:imgEffect>
                    <a14:imgEffect>
                      <a14:brightnessContrast bright="39000"/>
                    </a14:imgEffect>
                  </a14:imgLayer>
                </a14:imgProps>
              </a:ext>
              <a:ext uri="{28A0092B-C50C-407E-A947-70E740481C1C}">
                <a14:useLocalDpi xmlns:a14="http://schemas.microsoft.com/office/drawing/2010/main" val="0"/>
              </a:ext>
            </a:extLst>
          </a:blip>
          <a:srcRect/>
          <a:stretch>
            <a:fillRect/>
          </a:stretch>
        </p:blipFill>
        <p:spPr bwMode="auto">
          <a:xfrm>
            <a:off x="2683240" y="2804827"/>
            <a:ext cx="2160000" cy="2880000"/>
          </a:xfrm>
          <a:prstGeom prst="rect">
            <a:avLst/>
          </a:prstGeom>
          <a:noFill/>
          <a:effectLst>
            <a:glow>
              <a:schemeClr val="accent1">
                <a:alpha val="40000"/>
              </a:schemeClr>
            </a:glow>
          </a:effectLst>
        </p:spPr>
      </p:pic>
      <p:pic>
        <p:nvPicPr>
          <p:cNvPr id="6" name="Imagen 5">
            <a:extLst>
              <a:ext uri="{FF2B5EF4-FFF2-40B4-BE49-F238E27FC236}">
                <a16:creationId xmlns:a16="http://schemas.microsoft.com/office/drawing/2014/main" id="{D48E2385-5F56-5BD6-8FE9-F51A28F32940}"/>
              </a:ext>
            </a:extLst>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100000"/>
                    </a14:imgEffect>
                    <a14:imgEffect>
                      <a14:brightnessContrast bright="39000"/>
                    </a14:imgEffect>
                  </a14:imgLayer>
                </a14:imgProps>
              </a:ext>
              <a:ext uri="{28A0092B-C50C-407E-A947-70E740481C1C}">
                <a14:useLocalDpi xmlns:a14="http://schemas.microsoft.com/office/drawing/2010/main" val="0"/>
              </a:ext>
            </a:extLst>
          </a:blip>
          <a:srcRect/>
          <a:stretch>
            <a:fillRect/>
          </a:stretch>
        </p:blipFill>
        <p:spPr bwMode="auto">
          <a:xfrm rot="10800000" flipV="1">
            <a:off x="6268762" y="2804827"/>
            <a:ext cx="2160000" cy="2880000"/>
          </a:xfrm>
          <a:prstGeom prst="rect">
            <a:avLst/>
          </a:prstGeom>
          <a:noFill/>
        </p:spPr>
      </p:pic>
    </p:spTree>
    <p:extLst>
      <p:ext uri="{BB962C8B-B14F-4D97-AF65-F5344CB8AC3E}">
        <p14:creationId xmlns:p14="http://schemas.microsoft.com/office/powerpoint/2010/main" val="3665811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E3104-A2BF-7C9B-F02A-99CB0760A44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D2CF150-B5CD-0CB2-8802-274CFA5C9BE7}"/>
              </a:ext>
            </a:extLst>
          </p:cNvPr>
          <p:cNvSpPr>
            <a:spLocks noGrp="1"/>
          </p:cNvSpPr>
          <p:nvPr>
            <p:ph type="title"/>
          </p:nvPr>
        </p:nvSpPr>
        <p:spPr>
          <a:xfrm>
            <a:off x="1441833" y="-151135"/>
            <a:ext cx="8596668" cy="1826581"/>
          </a:xfrm>
        </p:spPr>
        <p:txBody>
          <a:bodyPr/>
          <a:lstStyle/>
          <a:p>
            <a:pPr algn="ctr"/>
            <a:r>
              <a:rPr lang="es-EC" dirty="0"/>
              <a:t>ACTIVIDADES</a:t>
            </a:r>
          </a:p>
        </p:txBody>
      </p:sp>
      <p:sp>
        <p:nvSpPr>
          <p:cNvPr id="3" name="Marcador de texto 2">
            <a:extLst>
              <a:ext uri="{FF2B5EF4-FFF2-40B4-BE49-F238E27FC236}">
                <a16:creationId xmlns:a16="http://schemas.microsoft.com/office/drawing/2014/main" id="{8EA53B7B-CE8E-4937-DB8F-B4E427F54D13}"/>
              </a:ext>
            </a:extLst>
          </p:cNvPr>
          <p:cNvSpPr>
            <a:spLocks noGrp="1"/>
          </p:cNvSpPr>
          <p:nvPr>
            <p:ph type="body" idx="1"/>
          </p:nvPr>
        </p:nvSpPr>
        <p:spPr>
          <a:xfrm>
            <a:off x="1336902" y="2022155"/>
            <a:ext cx="8596668" cy="860400"/>
          </a:xfrm>
        </p:spPr>
        <p:txBody>
          <a:bodyPr/>
          <a:lstStyle/>
          <a:p>
            <a:pPr algn="ctr"/>
            <a:r>
              <a:rPr lang="es-ES" b="1" dirty="0"/>
              <a:t>Participación en la presentación oficial de las candidatas a Reina de la Parroquia y Cholita Asuncionense.</a:t>
            </a:r>
            <a:endParaRPr lang="es-EC" b="1" dirty="0"/>
          </a:p>
        </p:txBody>
      </p:sp>
      <p:pic>
        <p:nvPicPr>
          <p:cNvPr id="4" name="Imagen 3">
            <a:extLst>
              <a:ext uri="{FF2B5EF4-FFF2-40B4-BE49-F238E27FC236}">
                <a16:creationId xmlns:a16="http://schemas.microsoft.com/office/drawing/2014/main" id="{6C6C588A-543C-337A-B5AE-D9DE2E161812}"/>
              </a:ext>
            </a:extLst>
          </p:cNvPr>
          <p:cNvPicPr>
            <a:picLocks noChangeAspect="1"/>
          </p:cNvPicPr>
          <p:nvPr/>
        </p:nvPicPr>
        <p:blipFill>
          <a:blip r:embed="rId2"/>
          <a:stretch>
            <a:fillRect/>
          </a:stretch>
        </p:blipFill>
        <p:spPr>
          <a:xfrm>
            <a:off x="492412" y="284812"/>
            <a:ext cx="2190828" cy="1109344"/>
          </a:xfrm>
          <a:prstGeom prst="rect">
            <a:avLst/>
          </a:prstGeom>
        </p:spPr>
      </p:pic>
      <p:pic>
        <p:nvPicPr>
          <p:cNvPr id="5" name="Imagen 4">
            <a:extLst>
              <a:ext uri="{FF2B5EF4-FFF2-40B4-BE49-F238E27FC236}">
                <a16:creationId xmlns:a16="http://schemas.microsoft.com/office/drawing/2014/main" id="{16A1B1AF-4AD0-9EB8-2B02-D3B2E156879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4918" y="3229265"/>
            <a:ext cx="3360636" cy="2520000"/>
          </a:xfrm>
          <a:prstGeom prst="rect">
            <a:avLst/>
          </a:prstGeom>
          <a:noFill/>
        </p:spPr>
      </p:pic>
    </p:spTree>
    <p:extLst>
      <p:ext uri="{BB962C8B-B14F-4D97-AF65-F5344CB8AC3E}">
        <p14:creationId xmlns:p14="http://schemas.microsoft.com/office/powerpoint/2010/main" val="1071384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906D8-F4F7-1618-1985-83862C0EDBB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26971EE-AB3D-D491-3B23-3E823BFDD25C}"/>
              </a:ext>
            </a:extLst>
          </p:cNvPr>
          <p:cNvSpPr>
            <a:spLocks noGrp="1"/>
          </p:cNvSpPr>
          <p:nvPr>
            <p:ph type="title"/>
          </p:nvPr>
        </p:nvSpPr>
        <p:spPr>
          <a:xfrm>
            <a:off x="1336902" y="-73807"/>
            <a:ext cx="8596668" cy="1826581"/>
          </a:xfrm>
        </p:spPr>
        <p:txBody>
          <a:bodyPr/>
          <a:lstStyle/>
          <a:p>
            <a:pPr algn="ctr"/>
            <a:r>
              <a:rPr lang="es-EC" dirty="0"/>
              <a:t>ACTIVIDADES</a:t>
            </a:r>
          </a:p>
        </p:txBody>
      </p:sp>
      <p:sp>
        <p:nvSpPr>
          <p:cNvPr id="3" name="Marcador de texto 2">
            <a:extLst>
              <a:ext uri="{FF2B5EF4-FFF2-40B4-BE49-F238E27FC236}">
                <a16:creationId xmlns:a16="http://schemas.microsoft.com/office/drawing/2014/main" id="{BCD36809-7BA1-4FB7-9BF8-E45257A0B00A}"/>
              </a:ext>
            </a:extLst>
          </p:cNvPr>
          <p:cNvSpPr>
            <a:spLocks noGrp="1"/>
          </p:cNvSpPr>
          <p:nvPr>
            <p:ph type="body" idx="1"/>
          </p:nvPr>
        </p:nvSpPr>
        <p:spPr>
          <a:xfrm>
            <a:off x="1336902" y="1902675"/>
            <a:ext cx="8596668" cy="860400"/>
          </a:xfrm>
        </p:spPr>
        <p:txBody>
          <a:bodyPr/>
          <a:lstStyle/>
          <a:p>
            <a:pPr algn="ctr"/>
            <a:r>
              <a:rPr lang="es-ES" b="1" dirty="0"/>
              <a:t>Participación en la socialización de las festividades de </a:t>
            </a:r>
            <a:r>
              <a:rPr lang="es-ES" b="1" dirty="0" err="1"/>
              <a:t>parroquialización</a:t>
            </a:r>
            <a:r>
              <a:rPr lang="es-ES" b="1" dirty="0"/>
              <a:t> en CONAGOPARE.</a:t>
            </a:r>
            <a:endParaRPr lang="es-ES" dirty="0"/>
          </a:p>
        </p:txBody>
      </p:sp>
      <p:pic>
        <p:nvPicPr>
          <p:cNvPr id="4" name="Imagen 3">
            <a:extLst>
              <a:ext uri="{FF2B5EF4-FFF2-40B4-BE49-F238E27FC236}">
                <a16:creationId xmlns:a16="http://schemas.microsoft.com/office/drawing/2014/main" id="{21F5FF68-901F-6F94-D00D-5746F8037413}"/>
              </a:ext>
            </a:extLst>
          </p:cNvPr>
          <p:cNvPicPr>
            <a:picLocks noChangeAspect="1"/>
          </p:cNvPicPr>
          <p:nvPr/>
        </p:nvPicPr>
        <p:blipFill>
          <a:blip r:embed="rId2"/>
          <a:stretch>
            <a:fillRect/>
          </a:stretch>
        </p:blipFill>
        <p:spPr>
          <a:xfrm>
            <a:off x="492412" y="284812"/>
            <a:ext cx="2190828" cy="1109344"/>
          </a:xfrm>
          <a:prstGeom prst="rect">
            <a:avLst/>
          </a:prstGeom>
        </p:spPr>
      </p:pic>
      <p:pic>
        <p:nvPicPr>
          <p:cNvPr id="5" name="Imagen 4">
            <a:extLst>
              <a:ext uri="{FF2B5EF4-FFF2-40B4-BE49-F238E27FC236}">
                <a16:creationId xmlns:a16="http://schemas.microsoft.com/office/drawing/2014/main" id="{5A7A39A2-9983-6350-44B0-A7537970B0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1439" b="14415"/>
          <a:stretch>
            <a:fillRect/>
          </a:stretch>
        </p:blipFill>
        <p:spPr bwMode="auto">
          <a:xfrm>
            <a:off x="3606419" y="2834926"/>
            <a:ext cx="3723961" cy="2520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89774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4F264-52C0-6B19-688E-1D01D8FF9BB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FEC4B76-B358-4E49-8101-F0BA7AA0946D}"/>
              </a:ext>
            </a:extLst>
          </p:cNvPr>
          <p:cNvSpPr>
            <a:spLocks noGrp="1"/>
          </p:cNvSpPr>
          <p:nvPr>
            <p:ph type="title"/>
          </p:nvPr>
        </p:nvSpPr>
        <p:spPr>
          <a:xfrm>
            <a:off x="1336902" y="-164555"/>
            <a:ext cx="8596668" cy="1826581"/>
          </a:xfrm>
        </p:spPr>
        <p:txBody>
          <a:bodyPr/>
          <a:lstStyle/>
          <a:p>
            <a:pPr algn="ctr"/>
            <a:r>
              <a:rPr lang="es-EC" dirty="0"/>
              <a:t>ACTIVIDADES</a:t>
            </a:r>
          </a:p>
        </p:txBody>
      </p:sp>
      <p:sp>
        <p:nvSpPr>
          <p:cNvPr id="3" name="Marcador de texto 2">
            <a:extLst>
              <a:ext uri="{FF2B5EF4-FFF2-40B4-BE49-F238E27FC236}">
                <a16:creationId xmlns:a16="http://schemas.microsoft.com/office/drawing/2014/main" id="{CB084FA2-0A0B-F662-E6B4-A7372314DA01}"/>
              </a:ext>
            </a:extLst>
          </p:cNvPr>
          <p:cNvSpPr>
            <a:spLocks noGrp="1"/>
          </p:cNvSpPr>
          <p:nvPr>
            <p:ph type="body" idx="1"/>
          </p:nvPr>
        </p:nvSpPr>
        <p:spPr>
          <a:xfrm>
            <a:off x="1336902" y="1872819"/>
            <a:ext cx="8596668" cy="860400"/>
          </a:xfrm>
        </p:spPr>
        <p:txBody>
          <a:bodyPr>
            <a:normAutofit fontScale="92500" lnSpcReduction="20000"/>
          </a:bodyPr>
          <a:lstStyle/>
          <a:p>
            <a:pPr algn="ctr"/>
            <a:r>
              <a:rPr lang="es-ES" dirty="0"/>
              <a:t>Participación en el programa con adultos mayores como parte del pregón de las festividades de </a:t>
            </a:r>
            <a:r>
              <a:rPr lang="es-ES" dirty="0" err="1"/>
              <a:t>parroquialización</a:t>
            </a:r>
            <a:r>
              <a:rPr lang="es-ES" dirty="0"/>
              <a:t>, desarrollando actividades recreativas y de integración con el apoyo de la Cooperativa Jardín Azuayo.</a:t>
            </a:r>
          </a:p>
        </p:txBody>
      </p:sp>
      <p:pic>
        <p:nvPicPr>
          <p:cNvPr id="4" name="Imagen 3">
            <a:extLst>
              <a:ext uri="{FF2B5EF4-FFF2-40B4-BE49-F238E27FC236}">
                <a16:creationId xmlns:a16="http://schemas.microsoft.com/office/drawing/2014/main" id="{B6A66D80-542F-3769-1B7C-5AF90C099495}"/>
              </a:ext>
            </a:extLst>
          </p:cNvPr>
          <p:cNvPicPr>
            <a:picLocks noChangeAspect="1"/>
          </p:cNvPicPr>
          <p:nvPr/>
        </p:nvPicPr>
        <p:blipFill>
          <a:blip r:embed="rId2"/>
          <a:stretch>
            <a:fillRect/>
          </a:stretch>
        </p:blipFill>
        <p:spPr>
          <a:xfrm>
            <a:off x="492412" y="284812"/>
            <a:ext cx="2190828" cy="1109344"/>
          </a:xfrm>
          <a:prstGeom prst="rect">
            <a:avLst/>
          </a:prstGeom>
        </p:spPr>
      </p:pic>
      <p:pic>
        <p:nvPicPr>
          <p:cNvPr id="5" name="Imagen 4">
            <a:extLst>
              <a:ext uri="{FF2B5EF4-FFF2-40B4-BE49-F238E27FC236}">
                <a16:creationId xmlns:a16="http://schemas.microsoft.com/office/drawing/2014/main" id="{618B0577-BAAF-0EC3-2474-56E4EB1036B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3601" y="3229264"/>
            <a:ext cx="2160566" cy="2880000"/>
          </a:xfrm>
          <a:prstGeom prst="rect">
            <a:avLst/>
          </a:prstGeom>
          <a:noFill/>
        </p:spPr>
      </p:pic>
      <p:pic>
        <p:nvPicPr>
          <p:cNvPr id="6" name="Imagen 5">
            <a:extLst>
              <a:ext uri="{FF2B5EF4-FFF2-40B4-BE49-F238E27FC236}">
                <a16:creationId xmlns:a16="http://schemas.microsoft.com/office/drawing/2014/main" id="{95D711C7-98A5-8011-DEC8-49240DFEDE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887" y="3229264"/>
            <a:ext cx="1976956" cy="2880000"/>
          </a:xfrm>
          <a:prstGeom prst="rect">
            <a:avLst/>
          </a:prstGeom>
        </p:spPr>
      </p:pic>
      <p:pic>
        <p:nvPicPr>
          <p:cNvPr id="7" name="Imagen 6">
            <a:extLst>
              <a:ext uri="{FF2B5EF4-FFF2-40B4-BE49-F238E27FC236}">
                <a16:creationId xmlns:a16="http://schemas.microsoft.com/office/drawing/2014/main" id="{362DBC7B-6F92-4BF5-C4A3-E4DF304089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8252" y="3514516"/>
            <a:ext cx="2495550" cy="2309495"/>
          </a:xfrm>
          <a:prstGeom prst="rect">
            <a:avLst/>
          </a:prstGeom>
        </p:spPr>
      </p:pic>
    </p:spTree>
    <p:extLst>
      <p:ext uri="{BB962C8B-B14F-4D97-AF65-F5344CB8AC3E}">
        <p14:creationId xmlns:p14="http://schemas.microsoft.com/office/powerpoint/2010/main" val="2115255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9B1E1-5464-D658-F49D-9CB70F11C23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C3BC6FB-BD95-9C48-F401-589DC38A676F}"/>
              </a:ext>
            </a:extLst>
          </p:cNvPr>
          <p:cNvSpPr>
            <a:spLocks noGrp="1"/>
          </p:cNvSpPr>
          <p:nvPr>
            <p:ph type="title"/>
          </p:nvPr>
        </p:nvSpPr>
        <p:spPr>
          <a:xfrm>
            <a:off x="1336902" y="-432425"/>
            <a:ext cx="8596668" cy="1826581"/>
          </a:xfrm>
        </p:spPr>
        <p:txBody>
          <a:bodyPr/>
          <a:lstStyle/>
          <a:p>
            <a:pPr algn="ctr"/>
            <a:r>
              <a:rPr lang="es-EC" dirty="0"/>
              <a:t>ACTIVIDADES</a:t>
            </a:r>
          </a:p>
        </p:txBody>
      </p:sp>
      <p:sp>
        <p:nvSpPr>
          <p:cNvPr id="3" name="Marcador de texto 2">
            <a:extLst>
              <a:ext uri="{FF2B5EF4-FFF2-40B4-BE49-F238E27FC236}">
                <a16:creationId xmlns:a16="http://schemas.microsoft.com/office/drawing/2014/main" id="{FF20C20C-47B6-9260-FDE1-2A92304146BE}"/>
              </a:ext>
            </a:extLst>
          </p:cNvPr>
          <p:cNvSpPr>
            <a:spLocks noGrp="1"/>
          </p:cNvSpPr>
          <p:nvPr>
            <p:ph type="body" idx="1"/>
          </p:nvPr>
        </p:nvSpPr>
        <p:spPr>
          <a:xfrm>
            <a:off x="1336902" y="1681193"/>
            <a:ext cx="8596668" cy="1109344"/>
          </a:xfrm>
        </p:spPr>
        <p:txBody>
          <a:bodyPr>
            <a:normAutofit fontScale="92500" lnSpcReduction="20000"/>
          </a:bodyPr>
          <a:lstStyle/>
          <a:p>
            <a:pPr algn="ctr"/>
            <a:r>
              <a:rPr lang="es-ES" dirty="0"/>
              <a:t>Participación en el programa “A Volar Cometas” realizado en el Cerro San Alfonso, con la presencia de niños de las diferentes instituciones educativas, promoviendo la recreación, integración y convivencia comunitaria como parte de las festividades de </a:t>
            </a:r>
            <a:r>
              <a:rPr lang="es-ES" dirty="0" err="1"/>
              <a:t>parroquialización</a:t>
            </a:r>
            <a:r>
              <a:rPr lang="es-ES" dirty="0"/>
              <a:t>.</a:t>
            </a:r>
          </a:p>
        </p:txBody>
      </p:sp>
      <p:pic>
        <p:nvPicPr>
          <p:cNvPr id="4" name="Imagen 3">
            <a:extLst>
              <a:ext uri="{FF2B5EF4-FFF2-40B4-BE49-F238E27FC236}">
                <a16:creationId xmlns:a16="http://schemas.microsoft.com/office/drawing/2014/main" id="{525CC686-EAF8-92A4-6D34-0A995B2EEF95}"/>
              </a:ext>
            </a:extLst>
          </p:cNvPr>
          <p:cNvPicPr>
            <a:picLocks noChangeAspect="1"/>
          </p:cNvPicPr>
          <p:nvPr/>
        </p:nvPicPr>
        <p:blipFill>
          <a:blip r:embed="rId2"/>
          <a:stretch>
            <a:fillRect/>
          </a:stretch>
        </p:blipFill>
        <p:spPr>
          <a:xfrm>
            <a:off x="492412" y="284812"/>
            <a:ext cx="2190828" cy="1109344"/>
          </a:xfrm>
          <a:prstGeom prst="rect">
            <a:avLst/>
          </a:prstGeom>
        </p:spPr>
      </p:pic>
      <p:pic>
        <p:nvPicPr>
          <p:cNvPr id="5" name="Imagen 4">
            <a:extLst>
              <a:ext uri="{FF2B5EF4-FFF2-40B4-BE49-F238E27FC236}">
                <a16:creationId xmlns:a16="http://schemas.microsoft.com/office/drawing/2014/main" id="{0CBF792A-A774-55FB-616F-F52931D42B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9620"/>
          <a:stretch>
            <a:fillRect/>
          </a:stretch>
        </p:blipFill>
        <p:spPr bwMode="auto">
          <a:xfrm>
            <a:off x="4184301" y="3229265"/>
            <a:ext cx="2752465" cy="2520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2684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D99CC-E928-E04F-C1C4-24531CE630E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210E8F4-D724-DAD2-058A-9F8B5074F576}"/>
              </a:ext>
            </a:extLst>
          </p:cNvPr>
          <p:cNvSpPr>
            <a:spLocks noGrp="1"/>
          </p:cNvSpPr>
          <p:nvPr>
            <p:ph type="title"/>
          </p:nvPr>
        </p:nvSpPr>
        <p:spPr>
          <a:xfrm>
            <a:off x="1336902" y="392382"/>
            <a:ext cx="8596668" cy="860401"/>
          </a:xfrm>
        </p:spPr>
        <p:txBody>
          <a:bodyPr/>
          <a:lstStyle/>
          <a:p>
            <a:pPr algn="ctr"/>
            <a:r>
              <a:rPr lang="es-EC" dirty="0"/>
              <a:t>ACTIVIDADES</a:t>
            </a:r>
          </a:p>
        </p:txBody>
      </p:sp>
      <p:sp>
        <p:nvSpPr>
          <p:cNvPr id="3" name="Marcador de texto 2">
            <a:extLst>
              <a:ext uri="{FF2B5EF4-FFF2-40B4-BE49-F238E27FC236}">
                <a16:creationId xmlns:a16="http://schemas.microsoft.com/office/drawing/2014/main" id="{15934E8F-D677-C681-11D1-05A98D884723}"/>
              </a:ext>
            </a:extLst>
          </p:cNvPr>
          <p:cNvSpPr>
            <a:spLocks noGrp="1"/>
          </p:cNvSpPr>
          <p:nvPr>
            <p:ph type="body" idx="1"/>
          </p:nvPr>
        </p:nvSpPr>
        <p:spPr>
          <a:xfrm>
            <a:off x="1336902" y="1633928"/>
            <a:ext cx="8596668" cy="1595337"/>
          </a:xfrm>
        </p:spPr>
        <p:txBody>
          <a:bodyPr>
            <a:normAutofit fontScale="92500" lnSpcReduction="20000"/>
          </a:bodyPr>
          <a:lstStyle/>
          <a:p>
            <a:pPr algn="ctr"/>
            <a:r>
              <a:rPr lang="es-ES" dirty="0"/>
              <a:t>Participación activa en las festividades de </a:t>
            </a:r>
            <a:r>
              <a:rPr lang="es-ES" dirty="0" err="1"/>
              <a:t>parroquialización</a:t>
            </a:r>
            <a:r>
              <a:rPr lang="es-ES" dirty="0"/>
              <a:t>, formando parte de las diferentes actividades organizadas por el GAD Parroquial, entre ellas la feria de emprendedores, exposición de carros, elección de la reina de la parroquia, elección de la Cholita Asuncionense, desfile, sesión solemne y demás eventos culturales y recreativos que fortalecen la identidad y unión de nuestra comunidad.</a:t>
            </a:r>
          </a:p>
        </p:txBody>
      </p:sp>
      <p:pic>
        <p:nvPicPr>
          <p:cNvPr id="4" name="Imagen 3">
            <a:extLst>
              <a:ext uri="{FF2B5EF4-FFF2-40B4-BE49-F238E27FC236}">
                <a16:creationId xmlns:a16="http://schemas.microsoft.com/office/drawing/2014/main" id="{B95F468D-2FC6-F45D-11B2-9611BEABE426}"/>
              </a:ext>
            </a:extLst>
          </p:cNvPr>
          <p:cNvPicPr>
            <a:picLocks noChangeAspect="1"/>
          </p:cNvPicPr>
          <p:nvPr/>
        </p:nvPicPr>
        <p:blipFill>
          <a:blip r:embed="rId2"/>
          <a:stretch>
            <a:fillRect/>
          </a:stretch>
        </p:blipFill>
        <p:spPr>
          <a:xfrm>
            <a:off x="492412" y="284812"/>
            <a:ext cx="2190828" cy="1109344"/>
          </a:xfrm>
          <a:prstGeom prst="rect">
            <a:avLst/>
          </a:prstGeom>
        </p:spPr>
      </p:pic>
      <p:pic>
        <p:nvPicPr>
          <p:cNvPr id="5" name="Imagen 4">
            <a:extLst>
              <a:ext uri="{FF2B5EF4-FFF2-40B4-BE49-F238E27FC236}">
                <a16:creationId xmlns:a16="http://schemas.microsoft.com/office/drawing/2014/main" id="{309F0A6A-4635-9A6C-E1E1-D3D8A1465D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817" r="329" b="23920"/>
          <a:stretch>
            <a:fillRect/>
          </a:stretch>
        </p:blipFill>
        <p:spPr bwMode="auto">
          <a:xfrm>
            <a:off x="1449358" y="3229264"/>
            <a:ext cx="2320606" cy="2564129"/>
          </a:xfrm>
          <a:prstGeom prst="rect">
            <a:avLst/>
          </a:prstGeom>
          <a:noFill/>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1C2AAE25-2FE8-47C9-05B9-B7B8C0F9415D}"/>
              </a:ext>
            </a:extLst>
          </p:cNvPr>
          <p:cNvPicPr>
            <a:picLocks noChangeAspect="1"/>
          </p:cNvPicPr>
          <p:nvPr/>
        </p:nvPicPr>
        <p:blipFill rotWithShape="1">
          <a:blip r:embed="rId4">
            <a:extLst>
              <a:ext uri="{28A0092B-C50C-407E-A947-70E740481C1C}">
                <a14:useLocalDpi xmlns:a14="http://schemas.microsoft.com/office/drawing/2010/main" val="0"/>
              </a:ext>
            </a:extLst>
          </a:blip>
          <a:srcRect l="43266" r="3094"/>
          <a:stretch>
            <a:fillRect/>
          </a:stretch>
        </p:blipFill>
        <p:spPr bwMode="auto">
          <a:xfrm>
            <a:off x="3993813" y="3229265"/>
            <a:ext cx="3282846" cy="2564130"/>
          </a:xfrm>
          <a:prstGeom prst="rect">
            <a:avLst/>
          </a:prstGeom>
          <a:ln>
            <a:noFill/>
          </a:ln>
          <a:extLst>
            <a:ext uri="{53640926-AAD7-44D8-BBD7-CCE9431645EC}">
              <a14:shadowObscured xmlns:a14="http://schemas.microsoft.com/office/drawing/2010/main"/>
            </a:ext>
          </a:extLst>
        </p:spPr>
      </p:pic>
      <p:pic>
        <p:nvPicPr>
          <p:cNvPr id="7" name="Imagen 6" descr="Puede ser una imagen de 5 personas">
            <a:extLst>
              <a:ext uri="{FF2B5EF4-FFF2-40B4-BE49-F238E27FC236}">
                <a16:creationId xmlns:a16="http://schemas.microsoft.com/office/drawing/2014/main" id="{9FD82D0A-DE0F-5976-7CA1-9ACC0875AA53}"/>
              </a:ext>
            </a:extLst>
          </p:cNvPr>
          <p:cNvPicPr>
            <a:picLocks noChangeAspect="1"/>
          </p:cNvPicPr>
          <p:nvPr/>
        </p:nvPicPr>
        <p:blipFill>
          <a:blip r:embed="rId5" cstate="print">
            <a:extLst>
              <a:ext uri="{28A0092B-C50C-407E-A947-70E740481C1C}">
                <a14:useLocalDpi xmlns:a14="http://schemas.microsoft.com/office/drawing/2010/main" val="0"/>
              </a:ext>
            </a:extLst>
          </a:blip>
          <a:srcRect r="28544"/>
          <a:stretch>
            <a:fillRect/>
          </a:stretch>
        </p:blipFill>
        <p:spPr bwMode="auto">
          <a:xfrm>
            <a:off x="7465072" y="3229264"/>
            <a:ext cx="2468498" cy="2591085"/>
          </a:xfrm>
          <a:prstGeom prst="rect">
            <a:avLst/>
          </a:prstGeom>
          <a:noFill/>
          <a:ln>
            <a:noFill/>
          </a:ln>
        </p:spPr>
      </p:pic>
    </p:spTree>
    <p:extLst>
      <p:ext uri="{BB962C8B-B14F-4D97-AF65-F5344CB8AC3E}">
        <p14:creationId xmlns:p14="http://schemas.microsoft.com/office/powerpoint/2010/main" val="3152766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2B57D-177A-1F28-19DB-EC92369AAC0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2146C4F-E74D-0B10-F38D-A28243F556A9}"/>
              </a:ext>
            </a:extLst>
          </p:cNvPr>
          <p:cNvSpPr>
            <a:spLocks noGrp="1"/>
          </p:cNvSpPr>
          <p:nvPr>
            <p:ph type="title"/>
          </p:nvPr>
        </p:nvSpPr>
        <p:spPr>
          <a:xfrm>
            <a:off x="1336902" y="-432425"/>
            <a:ext cx="8596668" cy="1826581"/>
          </a:xfrm>
        </p:spPr>
        <p:txBody>
          <a:bodyPr/>
          <a:lstStyle/>
          <a:p>
            <a:pPr algn="ctr"/>
            <a:r>
              <a:rPr lang="es-EC" dirty="0"/>
              <a:t>ACTIVIDADES</a:t>
            </a:r>
          </a:p>
        </p:txBody>
      </p:sp>
      <p:sp>
        <p:nvSpPr>
          <p:cNvPr id="3" name="Marcador de texto 2">
            <a:extLst>
              <a:ext uri="{FF2B5EF4-FFF2-40B4-BE49-F238E27FC236}">
                <a16:creationId xmlns:a16="http://schemas.microsoft.com/office/drawing/2014/main" id="{F6249F9A-5F69-C757-0C55-5C71E0C1DDB5}"/>
              </a:ext>
            </a:extLst>
          </p:cNvPr>
          <p:cNvSpPr>
            <a:spLocks noGrp="1"/>
          </p:cNvSpPr>
          <p:nvPr>
            <p:ph type="body" idx="1"/>
          </p:nvPr>
        </p:nvSpPr>
        <p:spPr>
          <a:xfrm>
            <a:off x="1336902" y="1681193"/>
            <a:ext cx="8596668" cy="1109344"/>
          </a:xfrm>
        </p:spPr>
        <p:txBody>
          <a:bodyPr>
            <a:normAutofit fontScale="92500" lnSpcReduction="20000"/>
          </a:bodyPr>
          <a:lstStyle/>
          <a:p>
            <a:pPr algn="ctr"/>
            <a:r>
              <a:rPr lang="es-ES" dirty="0"/>
              <a:t>Participación en la Marcha por el Agua realizada en la ciudad de Cuenca, con el propósito de promover la conservación y protección de los recursos hídricos, fortaleciendo la conciencia ambiental y el compromiso ciudadano en defensa del agua.</a:t>
            </a:r>
          </a:p>
        </p:txBody>
      </p:sp>
      <p:pic>
        <p:nvPicPr>
          <p:cNvPr id="4" name="Imagen 3">
            <a:extLst>
              <a:ext uri="{FF2B5EF4-FFF2-40B4-BE49-F238E27FC236}">
                <a16:creationId xmlns:a16="http://schemas.microsoft.com/office/drawing/2014/main" id="{C86C02FD-2FC5-67BA-6304-D25411B3F32D}"/>
              </a:ext>
            </a:extLst>
          </p:cNvPr>
          <p:cNvPicPr>
            <a:picLocks noChangeAspect="1"/>
          </p:cNvPicPr>
          <p:nvPr/>
        </p:nvPicPr>
        <p:blipFill>
          <a:blip r:embed="rId2"/>
          <a:stretch>
            <a:fillRect/>
          </a:stretch>
        </p:blipFill>
        <p:spPr>
          <a:xfrm>
            <a:off x="492412" y="284812"/>
            <a:ext cx="2190828" cy="1109344"/>
          </a:xfrm>
          <a:prstGeom prst="rect">
            <a:avLst/>
          </a:prstGeom>
        </p:spPr>
      </p:pic>
      <p:pic>
        <p:nvPicPr>
          <p:cNvPr id="6" name="Imagen 5">
            <a:extLst>
              <a:ext uri="{FF2B5EF4-FFF2-40B4-BE49-F238E27FC236}">
                <a16:creationId xmlns:a16="http://schemas.microsoft.com/office/drawing/2014/main" id="{D0A177AA-76A3-6721-4D65-D47A1B863A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2266" y="3229266"/>
            <a:ext cx="2749667" cy="2826761"/>
          </a:xfrm>
          <a:prstGeom prst="rect">
            <a:avLst/>
          </a:prstGeom>
        </p:spPr>
      </p:pic>
      <p:pic>
        <p:nvPicPr>
          <p:cNvPr id="8" name="Imagen 7">
            <a:extLst>
              <a:ext uri="{FF2B5EF4-FFF2-40B4-BE49-F238E27FC236}">
                <a16:creationId xmlns:a16="http://schemas.microsoft.com/office/drawing/2014/main" id="{BEAC125B-35E6-CC87-6BDE-FE3DCBCE67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229265"/>
            <a:ext cx="2765689" cy="2826762"/>
          </a:xfrm>
          <a:prstGeom prst="rect">
            <a:avLst/>
          </a:prstGeom>
        </p:spPr>
      </p:pic>
    </p:spTree>
    <p:extLst>
      <p:ext uri="{BB962C8B-B14F-4D97-AF65-F5344CB8AC3E}">
        <p14:creationId xmlns:p14="http://schemas.microsoft.com/office/powerpoint/2010/main" val="3598960371"/>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122</TotalTime>
  <Words>329</Words>
  <Application>Microsoft Office PowerPoint</Application>
  <PresentationFormat>Panorámica</PresentationFormat>
  <Paragraphs>28</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DejaVuSans-Bold</vt:lpstr>
      <vt:lpstr>Trebuchet MS</vt:lpstr>
      <vt:lpstr>Wingdings 3</vt:lpstr>
      <vt:lpstr>Faceta</vt:lpstr>
      <vt:lpstr>Presentación de PowerPoint</vt:lpstr>
      <vt:lpstr>ACTIVIDADES</vt:lpstr>
      <vt:lpstr>ACTIVIDADES</vt:lpstr>
      <vt:lpstr>ACTIVIDADES</vt:lpstr>
      <vt:lpstr>ACTIVIDADES</vt:lpstr>
      <vt:lpstr>ACTIVIDADES</vt:lpstr>
      <vt:lpstr>ACTIVIDADES</vt:lpstr>
      <vt:lpstr>ACTIVIDADES</vt:lpstr>
      <vt:lpstr>ACTIVIDADES</vt:lpstr>
      <vt:lpstr>GRACIAS POR SU ATENCIÓN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PUNTO DIGITAL GRATUITO ASUNCION</dc:creator>
  <cp:lastModifiedBy>blankis.r@gmail.com</cp:lastModifiedBy>
  <cp:revision>3</cp:revision>
  <dcterms:created xsi:type="dcterms:W3CDTF">2026-05-12T14:10:02Z</dcterms:created>
  <dcterms:modified xsi:type="dcterms:W3CDTF">2026-05-12T22:42:30Z</dcterms:modified>
</cp:coreProperties>
</file>